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sldIdLst>
    <p:sldId id="261" r:id="rId2"/>
    <p:sldId id="264" r:id="rId3"/>
    <p:sldId id="260" r:id="rId4"/>
    <p:sldId id="270" r:id="rId5"/>
    <p:sldId id="266" r:id="rId6"/>
    <p:sldId id="267" r:id="rId7"/>
    <p:sldId id="268" r:id="rId8"/>
    <p:sldId id="273" r:id="rId9"/>
    <p:sldId id="269" r:id="rId10"/>
    <p:sldId id="271" r:id="rId11"/>
    <p:sldId id="272" r:id="rId12"/>
    <p:sldId id="274" r:id="rId13"/>
    <p:sldId id="275" r:id="rId14"/>
    <p:sldId id="276" r:id="rId15"/>
    <p:sldId id="278" r:id="rId16"/>
    <p:sldId id="277" r:id="rId17"/>
    <p:sldId id="279" r:id="rId18"/>
    <p:sldId id="280" r:id="rId19"/>
    <p:sldId id="281" r:id="rId20"/>
  </p:sldIdLst>
  <p:sldSz cx="9144000" cy="6858000" type="screen4x3"/>
  <p:notesSz cx="6858000" cy="9144000"/>
  <p:embeddedFontLst>
    <p:embeddedFont>
      <p:font typeface="Tahoma" panose="020B0604030504040204" pitchFamily="34" charset="0"/>
      <p:regular r:id="rId22"/>
      <p:bold r:id="rId23"/>
    </p:embeddedFont>
    <p:embeddedFont>
      <p:font typeface="Monotype Corsiva" panose="03010101010201010101" pitchFamily="66" charset="0"/>
      <p:italic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E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C1BA9-9FEE-4203-8387-4F898444FA0B}" type="datetimeFigureOut">
              <a:rPr lang="ru-RU" smtClean="0"/>
              <a:t>24.01.2019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44383-3E02-43BB-B49C-A5A7E4083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742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24.01.2019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0;&#1076;&#1084;&#1080;&#1085;\Videos\&#1047;&#1076;&#1086;&#1088;&#1086;&#1074;&#1099;&#1081;%20&#1086;&#1073;&#1088;&#1072;&#1079;%20&#1078;&#1080;&#1079;&#1085;&#1080;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2714" y="1351507"/>
            <a:ext cx="801173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err="1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Скрайбинг</a:t>
            </a:r>
            <a:r>
              <a:rPr lang="ru-RU" sz="4400" b="1" dirty="0">
                <a:ln w="10541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современная технология визуализации учебного материала</a:t>
            </a:r>
          </a:p>
        </p:txBody>
      </p:sp>
      <p:pic>
        <p:nvPicPr>
          <p:cNvPr id="7" name="Picture 2" descr="http://14.k0sha.z8.ru/wp-content/uploads/2015/01/violetkaipa-%D0%BA%D0%B0%D0%BA-%D0%B2%D0%B8%D0%B7%D1%83%D0%B0%D0%BB%D0%B8%D0%B7%D0%B8%D1%80%D0%BE%D0%B2%D0%B0%D1%82%D1%8C-%D0%BC%D0%B5%D1%87%D1%82%D1%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2020" y="3645024"/>
            <a:ext cx="2943201" cy="2521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39779" y="982175"/>
            <a:ext cx="4117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МАДОУ «Детский сад № 1»с.Усть-Кулом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00192" y="5614865"/>
            <a:ext cx="2663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Выполнила: воспитатель </a:t>
            </a:r>
          </a:p>
          <a:p>
            <a:r>
              <a:rPr lang="ru-RU" dirty="0" err="1" smtClean="0"/>
              <a:t>Паршукова</a:t>
            </a:r>
            <a:r>
              <a:rPr lang="ru-RU" dirty="0" smtClean="0"/>
              <a:t> Н.Ф.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355975" y="626119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24744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Arial"/>
                <a:ea typeface="Times New Roman"/>
              </a:rPr>
              <a:t>Аппликационный </a:t>
            </a:r>
            <a:r>
              <a:rPr lang="ru-RU" sz="2400" b="1" dirty="0" err="1">
                <a:solidFill>
                  <a:srgbClr val="FF0000"/>
                </a:solidFill>
                <a:latin typeface="Arial"/>
                <a:ea typeface="Times New Roman"/>
              </a:rPr>
              <a:t>скрайбинг</a:t>
            </a:r>
            <a:r>
              <a:rPr lang="ru-RU" sz="2400" b="1" dirty="0">
                <a:solidFill>
                  <a:srgbClr val="FF0000"/>
                </a:solidFill>
                <a:latin typeface="Arial"/>
                <a:ea typeface="Times New Roman"/>
              </a:rPr>
              <a:t> </a:t>
            </a:r>
            <a:r>
              <a:rPr lang="ru-RU" sz="2400" dirty="0">
                <a:solidFill>
                  <a:srgbClr val="111111"/>
                </a:solidFill>
                <a:latin typeface="Arial"/>
                <a:ea typeface="Times New Roman"/>
              </a:rPr>
              <a:t>– техника, при которой на произвольный фон накладываются или наклеиваются готовые изображения, которые соответствуют произносимому тексту. Магнитный </a:t>
            </a:r>
            <a:r>
              <a:rPr lang="ru-RU" sz="2400" dirty="0" err="1">
                <a:solidFill>
                  <a:srgbClr val="111111"/>
                </a:solidFill>
                <a:latin typeface="Arial"/>
                <a:ea typeface="Times New Roman"/>
              </a:rPr>
              <a:t>скрайбинг</a:t>
            </a:r>
            <a:r>
              <a:rPr lang="ru-RU" sz="2400" dirty="0">
                <a:solidFill>
                  <a:srgbClr val="111111"/>
                </a:solidFill>
                <a:latin typeface="Arial"/>
                <a:ea typeface="Times New Roman"/>
              </a:rPr>
              <a:t> является разновидностью аппликационного, единственное отличие – готовые изображения крепятся магнитами на презентационную магнитную доску.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 descr="C:\Users\1\Desktop\1011686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3802401"/>
            <a:ext cx="4608511" cy="281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82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52736"/>
            <a:ext cx="8280920" cy="5545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800" dirty="0">
                <a:solidFill>
                  <a:srgbClr val="111111"/>
                </a:solidFill>
                <a:latin typeface="Arial"/>
                <a:ea typeface="Times New Roman"/>
              </a:rPr>
              <a:t>Наряду с классическими видами стали выделять </a:t>
            </a:r>
            <a:r>
              <a:rPr lang="ru-RU" sz="2800" b="1" dirty="0">
                <a:solidFill>
                  <a:srgbClr val="FF0000"/>
                </a:solidFill>
                <a:latin typeface="Arial"/>
                <a:ea typeface="Times New Roman"/>
              </a:rPr>
              <a:t>онлайн-</a:t>
            </a:r>
            <a:r>
              <a:rPr lang="ru-RU" sz="2800" b="1" dirty="0" err="1">
                <a:solidFill>
                  <a:srgbClr val="FF0000"/>
                </a:solidFill>
                <a:latin typeface="Arial"/>
                <a:ea typeface="Times New Roman"/>
              </a:rPr>
              <a:t>скрайбинг</a:t>
            </a:r>
            <a:r>
              <a:rPr lang="ru-RU" sz="2800" dirty="0">
                <a:solidFill>
                  <a:srgbClr val="111111"/>
                </a:solidFill>
                <a:latin typeface="Arial"/>
                <a:ea typeface="Times New Roman"/>
              </a:rPr>
              <a:t> и </a:t>
            </a:r>
            <a:r>
              <a:rPr lang="ru-RU" sz="2800" dirty="0" err="1" smtClean="0">
                <a:solidFill>
                  <a:srgbClr val="111111"/>
                </a:solidFill>
                <a:latin typeface="Arial"/>
                <a:ea typeface="Times New Roman"/>
              </a:rPr>
              <a:t>видеоскрайбинг</a:t>
            </a:r>
            <a:r>
              <a:rPr lang="ru-RU" sz="2800" dirty="0">
                <a:solidFill>
                  <a:srgbClr val="111111"/>
                </a:solidFill>
                <a:latin typeface="Arial"/>
                <a:ea typeface="Times New Roman"/>
              </a:rPr>
              <a:t>. При создании онлайн-</a:t>
            </a:r>
            <a:r>
              <a:rPr lang="ru-RU" sz="2800" dirty="0" err="1">
                <a:solidFill>
                  <a:srgbClr val="111111"/>
                </a:solidFill>
                <a:latin typeface="Arial"/>
                <a:ea typeface="Times New Roman"/>
              </a:rPr>
              <a:t>скрайбинга</a:t>
            </a:r>
            <a:r>
              <a:rPr lang="ru-RU" sz="2800" dirty="0">
                <a:solidFill>
                  <a:srgbClr val="111111"/>
                </a:solidFill>
                <a:latin typeface="Arial"/>
                <a:ea typeface="Times New Roman"/>
              </a:rPr>
              <a:t> используются специальные программы и онлайн-сервисы. Преимущество </a:t>
            </a:r>
            <a:r>
              <a:rPr lang="ru-RU" sz="2800" dirty="0" err="1">
                <a:solidFill>
                  <a:srgbClr val="111111"/>
                </a:solidFill>
                <a:latin typeface="Arial"/>
                <a:ea typeface="Times New Roman"/>
              </a:rPr>
              <a:t>видеоскрайбинга</a:t>
            </a:r>
            <a:r>
              <a:rPr lang="ru-RU" sz="2800" dirty="0">
                <a:solidFill>
                  <a:srgbClr val="111111"/>
                </a:solidFill>
                <a:latin typeface="Arial"/>
                <a:ea typeface="Times New Roman"/>
              </a:rPr>
              <a:t> состоит в том, что видеоролик можно использовать неоднократно, поэтому этот вид деятельности вызывает у исполнителей особую заинтересованность.</a:t>
            </a:r>
            <a:endParaRPr lang="ru-RU" sz="2400" dirty="0">
              <a:latin typeface="Times New Roman"/>
              <a:ea typeface="Times New Roman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800" dirty="0">
                <a:solidFill>
                  <a:srgbClr val="111111"/>
                </a:solidFill>
                <a:latin typeface="Arial"/>
                <a:ea typeface="Times New Roman"/>
              </a:rPr>
              <a:t>Заметную эффективность </a:t>
            </a:r>
            <a:r>
              <a:rPr lang="ru-RU" sz="2800" dirty="0" err="1">
                <a:solidFill>
                  <a:srgbClr val="111111"/>
                </a:solidFill>
                <a:latin typeface="Arial"/>
                <a:ea typeface="Times New Roman"/>
              </a:rPr>
              <a:t>скрайбинг</a:t>
            </a:r>
            <a:r>
              <a:rPr lang="ru-RU" sz="2800" dirty="0">
                <a:solidFill>
                  <a:srgbClr val="111111"/>
                </a:solidFill>
                <a:latin typeface="Arial"/>
                <a:ea typeface="Times New Roman"/>
              </a:rPr>
              <a:t> доказал в педагогическом процессе при работе с детьми, в том числе дошкольного возраста.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35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20676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Что нужно для создания </a:t>
            </a:r>
            <a:r>
              <a:rPr kumimoji="0" lang="ru-RU" sz="4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скрайб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-презентации?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Содержимое 3" descr="смс.jpg"/>
          <p:cNvPicPr>
            <a:picLocks noChangeAspect="1"/>
          </p:cNvPicPr>
          <p:nvPr/>
        </p:nvPicPr>
        <p:blipFill>
          <a:blip r:embed="rId2" cstate="print"/>
          <a:srcRect l="5621" r="5621"/>
          <a:stretch>
            <a:fillRect/>
          </a:stretch>
        </p:blipFill>
        <p:spPr>
          <a:xfrm>
            <a:off x="2771800" y="2564904"/>
            <a:ext cx="4076323" cy="30572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6563" y="5759111"/>
            <a:ext cx="8382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Компьютер                           Интернет </a:t>
            </a:r>
          </a:p>
        </p:txBody>
      </p:sp>
    </p:spTree>
    <p:extLst>
      <p:ext uri="{BB962C8B-B14F-4D97-AF65-F5344CB8AC3E}">
        <p14:creationId xmlns:p14="http://schemas.microsoft.com/office/powerpoint/2010/main" val="185555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24744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Сервисы для создания </a:t>
            </a:r>
            <a:r>
              <a:rPr kumimoji="0" lang="ru-RU" sz="4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скрайбинга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571294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GoAnimate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–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позволяет превратить презентацию в мультипликационный фильм.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" name="Picture 2" descr="C:\Users\Админ\Pictures\для презентация\high_res_logo_notag_nom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494" y="4293096"/>
            <a:ext cx="8429652" cy="17572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7879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05273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Сервис 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PowToon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423" y="1973328"/>
            <a:ext cx="83529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англоязычный генератор анимационных презентаций – онлайн сервис с набором готовых шаблонов и возможностью создания презентации с "чистого листа".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3" descr="C:\Users\Админ\Pictures\для презентация\POWTO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3963" y="4035431"/>
            <a:ext cx="3203848" cy="2402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6467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дмин\Pictures\для презентация\Рисунок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635"/>
            <a:ext cx="8784976" cy="65887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2281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52736"/>
            <a:ext cx="38724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Сервис 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Wideo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916832"/>
            <a:ext cx="6390456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и </a:t>
            </a:r>
            <a:r>
              <a:rPr lang="ru-RU" sz="39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PowToon</a:t>
            </a:r>
            <a:r>
              <a:rPr lang="ru-RU" sz="3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похож на знакомые всем презентационные инструменты. Позволяет добавлять в презентацию изображения, персонажи, текст и музыку.</a:t>
            </a:r>
            <a:r>
              <a:rPr lang="en-US" sz="39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9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Админ\Pictures\для презентация\Logo_for_Wideo.co,_Mar_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052736"/>
            <a:ext cx="2786050" cy="2786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5119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52736"/>
            <a:ext cx="19559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Moovly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30645"/>
            <a:ext cx="6318448" cy="413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Один из самых простых инструментов для изготовления анимированных презентаций.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Можно создавать неограниченное количество презентаций продолжительностью не более 10 минут.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" name="Picture 2" descr="C:\Users\Админ\Pictures\для презентация\service_moov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780928"/>
            <a:ext cx="2500298" cy="2500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2986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24744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Программа 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j-ea"/>
                <a:cs typeface="+mj-cs"/>
              </a:rPr>
              <a:t>VideoScribe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94185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англоязычная программа, которая позволяет создавать отличные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видеоскрайбинги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всем, кто не умеет рисовать. Ее можно скачать на официальном сайте компании и бесплатно протестировать в течение 7 дней.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" name="Picture 2" descr="C:\Users\Админ\Pictures\для презентация\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4482" y="4932410"/>
            <a:ext cx="4752527" cy="1752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4787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доровый образ жизн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4320"/>
            <a:ext cx="8751118" cy="6413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692696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Cambria" panose="02040503050406030204" pitchFamily="18" charset="0"/>
              </a:rPr>
              <a:t>Спасибо за внимание! </a:t>
            </a:r>
            <a:endParaRPr lang="ru-RU" sz="4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31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268760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Цель моей работы: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284423"/>
            <a:ext cx="820891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узнать, что такое  «</a:t>
            </a:r>
            <a:r>
              <a:rPr lang="ru-RU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скрайбинг</a:t>
            </a: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изучить виды </a:t>
            </a:r>
            <a:r>
              <a:rPr lang="ru-RU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скрайб</a:t>
            </a: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-презентаций;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создать собственный </a:t>
            </a:r>
            <a:r>
              <a:rPr lang="ru-RU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скрайб</a:t>
            </a:r>
            <a:r>
              <a:rPr lang="ru-RU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124744"/>
            <a:ext cx="24272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Задачи: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276872"/>
            <a:ext cx="8352928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Раскрыть содержание понятия «</a:t>
            </a:r>
            <a:r>
              <a:rPr lang="ru-RU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скрайбинг</a:t>
            </a: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Изучить </a:t>
            </a:r>
            <a:r>
              <a:rPr lang="ru-RU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интернет-ресурсы</a:t>
            </a: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Выявить виды </a:t>
            </a:r>
            <a:r>
              <a:rPr lang="ru-RU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скрайб</a:t>
            </a: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-презентаций;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Изучить программы по созданию </a:t>
            </a:r>
            <a:r>
              <a:rPr lang="ru-RU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скрайб</a:t>
            </a:r>
            <a:r>
              <a:rPr lang="ru-RU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-презентаций.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413338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spcBef>
                <a:spcPts val="1125"/>
              </a:spcBef>
              <a:spcAft>
                <a:spcPts val="1125"/>
              </a:spcAft>
            </a:pPr>
            <a:r>
              <a:rPr lang="ru-RU" sz="2800" dirty="0">
                <a:solidFill>
                  <a:srgbClr val="111111"/>
                </a:solidFill>
                <a:latin typeface="Arial"/>
                <a:ea typeface="Times New Roman"/>
              </a:rPr>
              <a:t>На первый взгляд, термин «</a:t>
            </a:r>
            <a:r>
              <a:rPr lang="ru-RU" sz="2800" dirty="0" err="1">
                <a:solidFill>
                  <a:srgbClr val="111111"/>
                </a:solidFill>
                <a:latin typeface="Arial"/>
                <a:ea typeface="Times New Roman"/>
              </a:rPr>
              <a:t>скрайбинг</a:t>
            </a:r>
            <a:r>
              <a:rPr lang="ru-RU" sz="2800" dirty="0">
                <a:solidFill>
                  <a:srgbClr val="111111"/>
                </a:solidFill>
                <a:latin typeface="Arial"/>
                <a:ea typeface="Times New Roman"/>
              </a:rPr>
              <a:t>» совершенно нам не знаком. На самом деле все мы знакомы с этим понятием с детства. С помощью обычных рисунков мы пытались передать определенную информацию, настроение, эмоции, чувства.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268760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44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Что </a:t>
            </a:r>
            <a:r>
              <a:rPr lang="ru-RU" sz="44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такое </a:t>
            </a:r>
            <a:r>
              <a:rPr lang="ru-RU" sz="4400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скрайбинг</a:t>
            </a:r>
            <a:r>
              <a:rPr lang="ru-RU" sz="4400" b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5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24744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Что такое </a:t>
            </a:r>
            <a:r>
              <a:rPr kumimoji="0" lang="ru-RU" sz="4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скрайбинг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32878"/>
            <a:ext cx="8208912" cy="4130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spcBef>
                <a:spcPct val="20000"/>
              </a:spcBef>
            </a:pPr>
            <a:r>
              <a:rPr lang="ru-RU" sz="32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Скрайбинг</a:t>
            </a:r>
            <a:r>
              <a:rPr lang="ru-RU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(от английского "</a:t>
            </a:r>
            <a:r>
              <a:rPr lang="ru-RU" sz="3200" i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scribe</a:t>
            </a:r>
            <a:r>
              <a:rPr lang="ru-RU" sz="3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 - набрасывать эскизы или </a:t>
            </a:r>
            <a:r>
              <a:rPr lang="ru-RU" sz="3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рисунки, </a:t>
            </a:r>
            <a:r>
              <a:rPr lang="ru-RU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разметка</a:t>
            </a:r>
            <a:r>
              <a:rPr lang="ru-RU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</a:t>
            </a:r>
            <a:r>
              <a:rPr lang="ru-RU" sz="3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3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</a:t>
            </a:r>
            <a:r>
              <a:rPr lang="ru-RU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новейшая техника презентации</a:t>
            </a:r>
            <a:r>
              <a:rPr lang="ru-RU" sz="3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lvl="0" indent="457200" algn="just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Искусство отражать свою речь в рисунках , процесс происходит в реальном времени параллельно с докладом </a:t>
            </a:r>
            <a:r>
              <a:rPr lang="ru-RU" sz="3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говорящего.</a:t>
            </a:r>
            <a:endParaRPr lang="ru-RU" sz="3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56" r="25219" b="24387"/>
          <a:stretch/>
        </p:blipFill>
        <p:spPr>
          <a:xfrm>
            <a:off x="6228184" y="5013176"/>
            <a:ext cx="1055158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291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7010" y="1124744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Специалиста</a:t>
            </a:r>
            <a:r>
              <a:rPr lang="ru-RU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данной области 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принято называть </a:t>
            </a:r>
            <a:r>
              <a:rPr lang="ru-RU" sz="28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скрайбер</a:t>
            </a:r>
            <a:r>
              <a:rPr lang="ru-RU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 </a:t>
            </a:r>
            <a:r>
              <a:rPr 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презентацию</a:t>
            </a:r>
            <a:r>
              <a:rPr lang="ru-RU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которую он создает – </a:t>
            </a:r>
            <a:r>
              <a:rPr lang="ru-RU" sz="28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скрайб</a:t>
            </a:r>
            <a:r>
              <a:rPr lang="ru-RU" sz="28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87"/>
          <a:stretch/>
        </p:blipFill>
        <p:spPr>
          <a:xfrm>
            <a:off x="1331640" y="3645024"/>
            <a:ext cx="6154985" cy="2078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609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124744"/>
            <a:ext cx="655272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Почему </a:t>
            </a:r>
            <a:r>
              <a:rPr kumimoji="0" lang="ru-RU" sz="4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скрайбинг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6036" y="2420888"/>
            <a:ext cx="4028186" cy="30243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2157730"/>
            <a:ext cx="41044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111111"/>
                </a:solidFill>
                <a:latin typeface="Arial"/>
                <a:ea typeface="Calibri"/>
              </a:rPr>
              <a:t>Главная особенность </a:t>
            </a:r>
            <a:r>
              <a:rPr lang="ru-RU" sz="2400" dirty="0" err="1">
                <a:solidFill>
                  <a:srgbClr val="111111"/>
                </a:solidFill>
                <a:latin typeface="Arial"/>
                <a:ea typeface="Calibri"/>
              </a:rPr>
              <a:t>скрайбинга</a:t>
            </a:r>
            <a:r>
              <a:rPr lang="ru-RU" sz="2400" dirty="0">
                <a:solidFill>
                  <a:srgbClr val="111111"/>
                </a:solidFill>
                <a:latin typeface="Arial"/>
                <a:ea typeface="Calibri"/>
              </a:rPr>
              <a:t> заключается в том, что одновременно задействуются различные органы чувств: слух и зрение, а также воображение человека, что способствует лучшему пониманию и запоминанию.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7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111111"/>
                </a:solidFill>
                <a:latin typeface="Arial"/>
                <a:ea typeface="Times New Roman"/>
              </a:rPr>
              <a:t>Применяя </a:t>
            </a:r>
            <a:r>
              <a:rPr lang="ru-RU" sz="2400" dirty="0" err="1">
                <a:solidFill>
                  <a:srgbClr val="111111"/>
                </a:solidFill>
                <a:latin typeface="Arial"/>
                <a:ea typeface="Times New Roman"/>
              </a:rPr>
              <a:t>скрайбинг</a:t>
            </a:r>
            <a:r>
              <a:rPr lang="ru-RU" sz="2400" dirty="0">
                <a:solidFill>
                  <a:srgbClr val="111111"/>
                </a:solidFill>
                <a:latin typeface="Arial"/>
                <a:ea typeface="Times New Roman"/>
              </a:rPr>
              <a:t>, воспитатель может привлечь внимание детей, обеспечив их дополнительной информацией, и выделить главные моменты при разборе той или иной темы. Во время </a:t>
            </a:r>
            <a:r>
              <a:rPr lang="ru-RU" sz="2400" dirty="0" err="1">
                <a:solidFill>
                  <a:srgbClr val="111111"/>
                </a:solidFill>
                <a:latin typeface="Arial"/>
                <a:ea typeface="Times New Roman"/>
              </a:rPr>
              <a:t>скрайбинга</a:t>
            </a:r>
            <a:r>
              <a:rPr lang="ru-RU" sz="2400" dirty="0">
                <a:solidFill>
                  <a:srgbClr val="111111"/>
                </a:solidFill>
                <a:latin typeface="Arial"/>
                <a:ea typeface="Times New Roman"/>
              </a:rPr>
              <a:t> мы и слышим, и видим примерно одно и то же, при этом графический ряд фиксируется на ключевых моментах </a:t>
            </a:r>
            <a:r>
              <a:rPr lang="ru-RU" sz="2400" dirty="0" err="1">
                <a:solidFill>
                  <a:srgbClr val="111111"/>
                </a:solidFill>
                <a:latin typeface="Arial"/>
                <a:ea typeface="Times New Roman"/>
              </a:rPr>
              <a:t>аудиоряда</a:t>
            </a:r>
            <a:r>
              <a:rPr lang="ru-RU" sz="2400" dirty="0">
                <a:solidFill>
                  <a:srgbClr val="111111"/>
                </a:solidFill>
                <a:latin typeface="Arial"/>
                <a:ea typeface="Times New Roman"/>
              </a:rPr>
              <a:t>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9110" y="3623759"/>
            <a:ext cx="83693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111111"/>
                </a:solidFill>
                <a:latin typeface="Arial"/>
                <a:ea typeface="Times New Roman"/>
              </a:rPr>
              <a:t>Ввиду того, что мышление дошкольников отмечается предметной образностью и наглядной конкретностью, </a:t>
            </a:r>
            <a:r>
              <a:rPr lang="ru-RU" sz="2400" dirty="0" err="1">
                <a:solidFill>
                  <a:srgbClr val="111111"/>
                </a:solidFill>
                <a:latin typeface="Arial"/>
                <a:ea typeface="Times New Roman"/>
              </a:rPr>
              <a:t>скрайбинг</a:t>
            </a:r>
            <a:r>
              <a:rPr lang="ru-RU" sz="2400" dirty="0">
                <a:solidFill>
                  <a:srgbClr val="111111"/>
                </a:solidFill>
                <a:latin typeface="Arial"/>
                <a:ea typeface="Times New Roman"/>
              </a:rPr>
              <a:t> весьма эффективен в качестве одного из средств формирования связной речи.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05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03367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93128"/>
            <a:ext cx="383857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025778"/>
            <a:ext cx="6192688" cy="5175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400" dirty="0">
                <a:solidFill>
                  <a:srgbClr val="111111"/>
                </a:solidFill>
                <a:latin typeface="Arial"/>
                <a:ea typeface="Times New Roman"/>
              </a:rPr>
              <a:t>Сегодня выделяют три самых распространенных вида </a:t>
            </a:r>
            <a:r>
              <a:rPr lang="ru-RU" sz="2400" dirty="0" err="1">
                <a:solidFill>
                  <a:srgbClr val="111111"/>
                </a:solidFill>
                <a:latin typeface="Arial"/>
                <a:ea typeface="Times New Roman"/>
              </a:rPr>
              <a:t>скрайбинга</a:t>
            </a:r>
            <a:r>
              <a:rPr lang="ru-RU" sz="2400" dirty="0">
                <a:solidFill>
                  <a:srgbClr val="111111"/>
                </a:solidFill>
                <a:latin typeface="Arial"/>
                <a:ea typeface="Times New Roman"/>
              </a:rPr>
              <a:t> – </a:t>
            </a:r>
            <a:r>
              <a:rPr lang="ru-RU" sz="2400" dirty="0">
                <a:solidFill>
                  <a:srgbClr val="FF0000"/>
                </a:solidFill>
                <a:latin typeface="Arial"/>
                <a:ea typeface="Times New Roman"/>
              </a:rPr>
              <a:t>рисованный </a:t>
            </a:r>
            <a:r>
              <a:rPr lang="ru-RU" sz="2400" dirty="0" err="1">
                <a:solidFill>
                  <a:srgbClr val="111111"/>
                </a:solidFill>
                <a:latin typeface="Arial"/>
                <a:ea typeface="Times New Roman"/>
              </a:rPr>
              <a:t>скрайбинг</a:t>
            </a:r>
            <a:r>
              <a:rPr lang="ru-RU" sz="2400" dirty="0">
                <a:solidFill>
                  <a:srgbClr val="111111"/>
                </a:solidFill>
                <a:latin typeface="Arial"/>
                <a:ea typeface="Times New Roman"/>
              </a:rPr>
              <a:t>, </a:t>
            </a:r>
            <a:r>
              <a:rPr lang="ru-RU" sz="2400" dirty="0">
                <a:solidFill>
                  <a:srgbClr val="FF0000"/>
                </a:solidFill>
                <a:latin typeface="Arial"/>
                <a:ea typeface="Times New Roman"/>
              </a:rPr>
              <a:t>аппликационный</a:t>
            </a:r>
            <a:r>
              <a:rPr lang="ru-RU" sz="2400" dirty="0">
                <a:solidFill>
                  <a:srgbClr val="111111"/>
                </a:solidFill>
                <a:latin typeface="Arial"/>
                <a:ea typeface="Times New Roman"/>
              </a:rPr>
              <a:t> </a:t>
            </a:r>
            <a:r>
              <a:rPr lang="ru-RU" sz="2400" dirty="0" err="1">
                <a:solidFill>
                  <a:srgbClr val="111111"/>
                </a:solidFill>
                <a:latin typeface="Arial"/>
                <a:ea typeface="Times New Roman"/>
              </a:rPr>
              <a:t>скрайбинг</a:t>
            </a:r>
            <a:r>
              <a:rPr lang="ru-RU" sz="2400" dirty="0">
                <a:solidFill>
                  <a:srgbClr val="111111"/>
                </a:solidFill>
                <a:latin typeface="Arial"/>
                <a:ea typeface="Times New Roman"/>
              </a:rPr>
              <a:t> и </a:t>
            </a:r>
            <a:r>
              <a:rPr lang="ru-RU" sz="2400" dirty="0">
                <a:solidFill>
                  <a:srgbClr val="FF0000"/>
                </a:solidFill>
                <a:latin typeface="Arial"/>
                <a:ea typeface="Times New Roman"/>
              </a:rPr>
              <a:t>онлайн</a:t>
            </a:r>
            <a:r>
              <a:rPr lang="ru-RU" sz="2400" dirty="0">
                <a:solidFill>
                  <a:srgbClr val="111111"/>
                </a:solidFill>
                <a:latin typeface="Arial"/>
                <a:ea typeface="Times New Roman"/>
              </a:rPr>
              <a:t>-</a:t>
            </a:r>
            <a:r>
              <a:rPr lang="ru-RU" sz="2400" dirty="0" err="1">
                <a:solidFill>
                  <a:srgbClr val="111111"/>
                </a:solidFill>
                <a:latin typeface="Arial"/>
                <a:ea typeface="Times New Roman"/>
              </a:rPr>
              <a:t>скрайбинг</a:t>
            </a:r>
            <a:r>
              <a:rPr lang="ru-RU" sz="2400" dirty="0">
                <a:solidFill>
                  <a:srgbClr val="111111"/>
                </a:solidFill>
                <a:latin typeface="Arial"/>
                <a:ea typeface="Times New Roman"/>
              </a:rPr>
              <a:t>.</a:t>
            </a:r>
            <a:endParaRPr lang="ru-RU" sz="2000" dirty="0">
              <a:latin typeface="Times New Roman"/>
              <a:ea typeface="Times New Roman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400" b="1" dirty="0">
                <a:solidFill>
                  <a:srgbClr val="FF0000"/>
                </a:solidFill>
                <a:latin typeface="Arial"/>
                <a:ea typeface="Times New Roman"/>
              </a:rPr>
              <a:t>Рисованный</a:t>
            </a:r>
            <a:r>
              <a:rPr lang="ru-RU" sz="2400" dirty="0">
                <a:solidFill>
                  <a:srgbClr val="111111"/>
                </a:solidFill>
                <a:latin typeface="Arial"/>
                <a:ea typeface="Times New Roman"/>
              </a:rPr>
              <a:t> </a:t>
            </a:r>
            <a:r>
              <a:rPr lang="ru-RU" sz="2400" dirty="0" err="1">
                <a:solidFill>
                  <a:srgbClr val="111111"/>
                </a:solidFill>
                <a:latin typeface="Arial"/>
                <a:ea typeface="Times New Roman"/>
              </a:rPr>
              <a:t>скрайбинг</a:t>
            </a:r>
            <a:r>
              <a:rPr lang="ru-RU" sz="2400" dirty="0">
                <a:solidFill>
                  <a:srgbClr val="111111"/>
                </a:solidFill>
                <a:latin typeface="Arial"/>
                <a:ea typeface="Times New Roman"/>
              </a:rPr>
              <a:t> является классическим </a:t>
            </a:r>
            <a:r>
              <a:rPr lang="ru-RU" sz="2400" dirty="0" err="1">
                <a:solidFill>
                  <a:srgbClr val="111111"/>
                </a:solidFill>
                <a:latin typeface="Arial"/>
                <a:ea typeface="Times New Roman"/>
              </a:rPr>
              <a:t>скрайбингом</a:t>
            </a:r>
            <a:r>
              <a:rPr lang="ru-RU" sz="2400" dirty="0">
                <a:solidFill>
                  <a:srgbClr val="111111"/>
                </a:solidFill>
                <a:latin typeface="Arial"/>
                <a:ea typeface="Times New Roman"/>
              </a:rPr>
              <a:t>. Художник (</a:t>
            </a:r>
            <a:r>
              <a:rPr lang="ru-RU" sz="2400" dirty="0" err="1">
                <a:solidFill>
                  <a:srgbClr val="111111"/>
                </a:solidFill>
                <a:latin typeface="Arial"/>
                <a:ea typeface="Times New Roman"/>
              </a:rPr>
              <a:t>скрайбер</a:t>
            </a:r>
            <a:r>
              <a:rPr lang="ru-RU" sz="2400" dirty="0">
                <a:solidFill>
                  <a:srgbClr val="111111"/>
                </a:solidFill>
                <a:latin typeface="Arial"/>
                <a:ea typeface="Times New Roman"/>
              </a:rPr>
              <a:t>) изображает картинки, схемы, диаграммы, записывает ключевые слова. Это происходит параллельно с произносимым текстом. Этот вид </a:t>
            </a:r>
            <a:r>
              <a:rPr lang="ru-RU" sz="2400" dirty="0" err="1">
                <a:solidFill>
                  <a:srgbClr val="111111"/>
                </a:solidFill>
                <a:latin typeface="Arial"/>
                <a:ea typeface="Times New Roman"/>
              </a:rPr>
              <a:t>скрайбинга</a:t>
            </a:r>
            <a:r>
              <a:rPr lang="ru-RU" sz="2400" dirty="0">
                <a:solidFill>
                  <a:srgbClr val="111111"/>
                </a:solidFill>
                <a:latin typeface="Arial"/>
                <a:ea typeface="Times New Roman"/>
              </a:rPr>
              <a:t> еще называют </a:t>
            </a:r>
            <a:r>
              <a:rPr lang="ru-RU" sz="2400" dirty="0" err="1">
                <a:solidFill>
                  <a:srgbClr val="111111"/>
                </a:solidFill>
                <a:latin typeface="Arial"/>
                <a:ea typeface="Times New Roman"/>
              </a:rPr>
              <a:t>фасилитацией</a:t>
            </a:r>
            <a:r>
              <a:rPr lang="ru-RU" sz="2400" dirty="0">
                <a:solidFill>
                  <a:srgbClr val="111111"/>
                </a:solidFill>
                <a:latin typeface="Arial"/>
                <a:ea typeface="Times New Roman"/>
              </a:rPr>
              <a:t> (от английского </a:t>
            </a:r>
            <a:r>
              <a:rPr lang="ru-RU" sz="2400" dirty="0" err="1">
                <a:solidFill>
                  <a:srgbClr val="111111"/>
                </a:solidFill>
                <a:latin typeface="Arial"/>
                <a:ea typeface="Times New Roman"/>
              </a:rPr>
              <a:t>facilitate</a:t>
            </a:r>
            <a:r>
              <a:rPr lang="ru-RU" sz="2400" dirty="0">
                <a:solidFill>
                  <a:srgbClr val="111111"/>
                </a:solidFill>
                <a:latin typeface="Arial"/>
                <a:ea typeface="Times New Roman"/>
              </a:rPr>
              <a:t> – оказать содействие, облегчить).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977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8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05867"/>
      </a:hlink>
      <a:folHlink>
        <a:srgbClr val="20586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524</Words>
  <Application>Microsoft Office PowerPoint</Application>
  <PresentationFormat>Экран (4:3)</PresentationFormat>
  <Paragraphs>43</Paragraphs>
  <Slides>19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Tahoma</vt:lpstr>
      <vt:lpstr>Monotype Corsiva</vt:lpstr>
      <vt:lpstr>Cambria</vt:lpstr>
      <vt:lpstr>Calibri</vt:lpstr>
      <vt:lpstr>Times New Roman</vt:lpstr>
      <vt:lpstr>Arial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Цветочный рай</dc:title>
  <dc:creator>Фокина Лидия Петровна</dc:creator>
  <cp:keywords>Шаблон презентации</cp:keywords>
  <cp:lastModifiedBy>Надежда Паршукова</cp:lastModifiedBy>
  <cp:revision>56</cp:revision>
  <dcterms:created xsi:type="dcterms:W3CDTF">2014-07-06T18:18:01Z</dcterms:created>
  <dcterms:modified xsi:type="dcterms:W3CDTF">2019-01-24T07:55:19Z</dcterms:modified>
</cp:coreProperties>
</file>