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58" r:id="rId5"/>
    <p:sldId id="257" r:id="rId6"/>
    <p:sldId id="262" r:id="rId7"/>
    <p:sldId id="271" r:id="rId8"/>
    <p:sldId id="273" r:id="rId9"/>
    <p:sldId id="274" r:id="rId10"/>
    <p:sldId id="266" r:id="rId11"/>
    <p:sldId id="265" r:id="rId12"/>
    <p:sldId id="267" r:id="rId13"/>
    <p:sldId id="268" r:id="rId14"/>
    <p:sldId id="275" r:id="rId15"/>
    <p:sldId id="276" r:id="rId16"/>
    <p:sldId id="296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78" r:id="rId26"/>
    <p:sldId id="279" r:id="rId27"/>
    <p:sldId id="280" r:id="rId28"/>
    <p:sldId id="291" r:id="rId29"/>
    <p:sldId id="292" r:id="rId30"/>
    <p:sldId id="289" r:id="rId31"/>
    <p:sldId id="290" r:id="rId32"/>
    <p:sldId id="29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images.clipartbro.com/230/large-lake-clipart-23072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000" y="3133575"/>
            <a:ext cx="8496000" cy="335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1.bp.blogspot.com/-tTv2AVq982A/U7rlHVOcDSI/AAAAAAAAAsQ/_LWIQrvdmeU/s1600/smart_city_green.png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763" y="4869160"/>
            <a:ext cx="2232248" cy="176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g3.proshkolu.ru/content/media/pic/std/3000000/2736000/2735550-cd9392461b8c3ebc.png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000" y="369000"/>
            <a:ext cx="22860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62000" y="189000"/>
            <a:ext cx="8820000" cy="6480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35614" y="264840"/>
            <a:ext cx="8672772" cy="632832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06000" y="333000"/>
            <a:ext cx="8532000" cy="6192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penza-press.ru/files/pomoyka4/737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volganet.ru/irj/go/km/docs/documents/Public%20Documents/Images/%D0%98%D0%B7%D0%BE%D0%B1%D1%80%D0%B0%D0%B6%D0%B5%D0%BD%D0%B8%D1%8F/%D0%90%D0%93%20%D0%90%D0%92%D0%9E/%D0%9D%D0%9E%D0%92%D0%9E%D0%A1%D0%A2%D0%98/%D0%A1%D0%B5%D0%BD%D1%82%D1%8F%D0%B1%D1%80%D1%8C/18.09/%D0%B4%D0%B5%D1%82%D1%81%D0%BA%D0%B8%D0%B9%20%D1%81%D0%B0%D0%B4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972002" y="3135574"/>
            <a:ext cx="7200800" cy="985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1600" i="1" dirty="0">
              <a:solidFill>
                <a:schemeClr val="accent3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0557" y="1217699"/>
            <a:ext cx="6327778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/>
                <a:solidFill>
                  <a:schemeClr val="accent3"/>
                </a:solidFill>
              </a:rPr>
              <a:t>Роль экологических праздников</a:t>
            </a:r>
          </a:p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и</a:t>
            </a:r>
            <a:r>
              <a:rPr lang="ru-RU" sz="2000" b="1" cap="none" spc="0" dirty="0" smtClean="0">
                <a:ln/>
                <a:solidFill>
                  <a:schemeClr val="accent3"/>
                </a:solidFill>
                <a:effectLst/>
              </a:rPr>
              <a:t> акций в воспитании положительного</a:t>
            </a:r>
          </a:p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о</a:t>
            </a:r>
            <a:r>
              <a:rPr lang="ru-RU" sz="2000" b="1" dirty="0" smtClean="0">
                <a:ln/>
                <a:solidFill>
                  <a:schemeClr val="accent3"/>
                </a:solidFill>
              </a:rPr>
              <a:t>тношения к природе у </a:t>
            </a:r>
          </a:p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д</a:t>
            </a:r>
            <a:r>
              <a:rPr lang="ru-RU" sz="2000" b="1" cap="none" spc="0" dirty="0" smtClean="0">
                <a:ln/>
                <a:solidFill>
                  <a:schemeClr val="accent3"/>
                </a:solidFill>
                <a:effectLst/>
              </a:rPr>
              <a:t>етей дошкольного возраста</a:t>
            </a:r>
            <a:r>
              <a:rPr lang="ru-RU" sz="3200" b="1" cap="none" spc="0" dirty="0" smtClean="0">
                <a:ln/>
                <a:solidFill>
                  <a:schemeClr val="accent3"/>
                </a:solidFill>
                <a:effectLst/>
              </a:rPr>
              <a:t>.</a:t>
            </a:r>
            <a:endParaRPr lang="ru-RU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64088" y="5301208"/>
            <a:ext cx="3386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Подготовила: </a:t>
            </a:r>
            <a:r>
              <a:rPr lang="ru-RU" dirty="0" smtClean="0"/>
              <a:t>воспитатель</a:t>
            </a:r>
            <a:endParaRPr lang="ru-RU" dirty="0" smtClean="0"/>
          </a:p>
          <a:p>
            <a:r>
              <a:rPr lang="ru-RU" dirty="0" err="1" smtClean="0"/>
              <a:t>Паршукова</a:t>
            </a:r>
            <a:r>
              <a:rPr lang="ru-RU" dirty="0" smtClean="0"/>
              <a:t> Надежда Федоровна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56664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</a:rPr>
              <a:t>МАДОУ «Детский сад № 1» </a:t>
            </a:r>
            <a:r>
              <a:rPr lang="ru-RU" sz="1200" dirty="0" err="1" smtClean="0">
                <a:latin typeface="Times New Roman" panose="02020603050405020304" pitchFamily="18" charset="0"/>
              </a:rPr>
              <a:t>с.Усть-Кулом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55364" y="648628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2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404664"/>
            <a:ext cx="20946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Досуг-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484784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 </a:t>
            </a:r>
            <a:r>
              <a:rPr lang="ru-RU" altLang="ru-RU" sz="2800" b="1" i="1" dirty="0">
                <a:solidFill>
                  <a:srgbClr val="7030A0"/>
                </a:solidFill>
                <a:latin typeface="Book Antiqua" panose="02040602050305030304" pitchFamily="18" charset="0"/>
              </a:rPr>
              <a:t>возможность человека заниматься в свободное время разнообразной деятельностью по своему выбору. </a:t>
            </a:r>
          </a:p>
          <a:p>
            <a:r>
              <a:rPr lang="ru-RU" altLang="ru-RU" b="1" i="1" dirty="0" err="1" smtClean="0">
                <a:solidFill>
                  <a:schemeClr val="bg1"/>
                </a:solidFill>
              </a:rPr>
              <a:t>ное</a:t>
            </a:r>
            <a:r>
              <a:rPr lang="ru-RU" altLang="ru-RU" b="1" i="1" dirty="0" smtClean="0">
                <a:solidFill>
                  <a:schemeClr val="bg1"/>
                </a:solidFill>
              </a:rPr>
              <a:t> </a:t>
            </a:r>
            <a:r>
              <a:rPr lang="ru-RU" altLang="ru-RU" b="1" i="1" dirty="0">
                <a:solidFill>
                  <a:schemeClr val="bg1"/>
                </a:solidFill>
              </a:rPr>
              <a:t>время - возможность человека заниматься в свободное время разнообразной деятельностью по своему выбору.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809480"/>
            <a:ext cx="4540856" cy="36326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370" y="2852936"/>
            <a:ext cx="3859102" cy="4938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31604" y="3423776"/>
            <a:ext cx="78408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3050" algn="just">
              <a:defRPr/>
            </a:pP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Виды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досуга:</a:t>
            </a:r>
          </a:p>
          <a:p>
            <a:pPr marL="12700" indent="-285750" algn="just">
              <a:buFont typeface="Wingdings" panose="05000000000000000000" pitchFamily="2" charset="2"/>
              <a:buChar char="§"/>
              <a:defRPr/>
            </a:pPr>
            <a:r>
              <a:rPr lang="ru-RU" sz="3200" b="1" i="1" dirty="0" smtClean="0">
                <a:solidFill>
                  <a:srgbClr val="7030A0"/>
                </a:solidFill>
              </a:rPr>
              <a:t>отдых</a:t>
            </a:r>
            <a:r>
              <a:rPr lang="ru-RU" sz="3200" b="1" i="1" dirty="0">
                <a:solidFill>
                  <a:srgbClr val="7030A0"/>
                </a:solidFill>
              </a:rPr>
              <a:t>, </a:t>
            </a:r>
            <a:endParaRPr lang="ru-RU" sz="3200" b="1" i="1" dirty="0" smtClean="0">
              <a:solidFill>
                <a:srgbClr val="7030A0"/>
              </a:solidFill>
            </a:endParaRPr>
          </a:p>
          <a:p>
            <a:pPr marL="12700" indent="-285750" algn="just">
              <a:buFont typeface="Wingdings" panose="05000000000000000000" pitchFamily="2" charset="2"/>
              <a:buChar char="§"/>
              <a:defRPr/>
            </a:pPr>
            <a:r>
              <a:rPr lang="ru-RU" sz="3200" b="1" i="1" dirty="0" smtClean="0">
                <a:solidFill>
                  <a:srgbClr val="7030A0"/>
                </a:solidFill>
              </a:rPr>
              <a:t>развлечения</a:t>
            </a:r>
            <a:r>
              <a:rPr lang="ru-RU" sz="3200" b="1" i="1" dirty="0">
                <a:solidFill>
                  <a:srgbClr val="7030A0"/>
                </a:solidFill>
              </a:rPr>
              <a:t>, </a:t>
            </a:r>
            <a:endParaRPr lang="ru-RU" sz="3200" b="1" i="1" dirty="0" smtClean="0">
              <a:solidFill>
                <a:srgbClr val="7030A0"/>
              </a:solidFill>
            </a:endParaRPr>
          </a:p>
          <a:p>
            <a:pPr marL="12700" indent="-285750" algn="just">
              <a:buFont typeface="Wingdings" panose="05000000000000000000" pitchFamily="2" charset="2"/>
              <a:buChar char="§"/>
              <a:defRPr/>
            </a:pPr>
            <a:r>
              <a:rPr lang="ru-RU" sz="3200" b="1" i="1" dirty="0" smtClean="0">
                <a:solidFill>
                  <a:srgbClr val="7030A0"/>
                </a:solidFill>
              </a:rPr>
              <a:t>праздники</a:t>
            </a:r>
            <a:r>
              <a:rPr lang="ru-RU" sz="3200" b="1" i="1" dirty="0">
                <a:solidFill>
                  <a:srgbClr val="7030A0"/>
                </a:solidFill>
              </a:rPr>
              <a:t>, </a:t>
            </a:r>
            <a:endParaRPr lang="ru-RU" sz="3200" b="1" i="1" dirty="0" smtClean="0">
              <a:solidFill>
                <a:srgbClr val="7030A0"/>
              </a:solidFill>
            </a:endParaRPr>
          </a:p>
          <a:p>
            <a:pPr marL="12700" indent="-285750" algn="just">
              <a:buFont typeface="Wingdings" panose="05000000000000000000" pitchFamily="2" charset="2"/>
              <a:buChar char="§"/>
              <a:defRPr/>
            </a:pPr>
            <a:r>
              <a:rPr lang="ru-RU" sz="3200" b="1" i="1" dirty="0" smtClean="0">
                <a:solidFill>
                  <a:srgbClr val="7030A0"/>
                </a:solidFill>
              </a:rPr>
              <a:t>самообразование,</a:t>
            </a:r>
          </a:p>
          <a:p>
            <a:pPr marL="12700" indent="-285750" algn="just">
              <a:buFont typeface="Wingdings" panose="05000000000000000000" pitchFamily="2" charset="2"/>
              <a:buChar char="§"/>
              <a:defRPr/>
            </a:pPr>
            <a:r>
              <a:rPr lang="ru-RU" sz="3200" b="1" i="1" dirty="0" smtClean="0">
                <a:solidFill>
                  <a:srgbClr val="7030A0"/>
                </a:solidFill>
              </a:rPr>
              <a:t>творчество</a:t>
            </a:r>
            <a:r>
              <a:rPr lang="ru-RU" sz="3200" b="1" i="1" dirty="0">
                <a:solidFill>
                  <a:srgbClr val="7030A0"/>
                </a:solidFill>
              </a:rPr>
              <a:t>.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35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0660" y="548680"/>
            <a:ext cx="36758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Праздники 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149080"/>
            <a:ext cx="4003923" cy="23222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1472010"/>
            <a:ext cx="81369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- это дни посвященные выдающимся событиям, традиционным датам.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Праздник </a:t>
            </a:r>
            <a:r>
              <a:rPr lang="ru-RU" sz="3200" dirty="0">
                <a:solidFill>
                  <a:srgbClr val="7030A0"/>
                </a:solidFill>
              </a:rPr>
              <a:t>– не только радость, но и деятельность, направленная на физическую, душевную разрядку, и на реализацию социальных требований </a:t>
            </a:r>
            <a:endParaRPr lang="ru-RU" sz="3200" dirty="0" smtClean="0">
              <a:solidFill>
                <a:srgbClr val="7030A0"/>
              </a:solidFill>
            </a:endParaRPr>
          </a:p>
          <a:p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smtClean="0">
                <a:solidFill>
                  <a:srgbClr val="7030A0"/>
                </a:solidFill>
              </a:rPr>
              <a:t>                 </a:t>
            </a:r>
            <a:r>
              <a:rPr lang="ru-RU" dirty="0" smtClean="0"/>
              <a:t>Академик </a:t>
            </a:r>
            <a:r>
              <a:rPr lang="ru-RU" dirty="0"/>
              <a:t>Ю.Г. Круглов </a:t>
            </a:r>
          </a:p>
        </p:txBody>
      </p:sp>
    </p:spTree>
    <p:extLst>
      <p:ext uri="{BB962C8B-B14F-4D97-AF65-F5344CB8AC3E}">
        <p14:creationId xmlns:p14="http://schemas.microsoft.com/office/powerpoint/2010/main" val="92696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820891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31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>Экологический праздник </a:t>
            </a:r>
            <a:br>
              <a:rPr kumimoji="0" lang="ru-RU" sz="31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</a:b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>дает детям необходимую гамму переживаний, </a:t>
            </a: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B13F9A">
                    <a:lumMod val="75000"/>
                  </a:srgbClr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/>
            </a:r>
            <a:b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B13F9A">
                    <a:lumMod val="75000"/>
                  </a:srgbClr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</a:b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B13F9A">
                    <a:lumMod val="75000"/>
                  </a:srgbClr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>создает особенное, ни с чем несравнимое настроение, </a:t>
            </a:r>
            <a:b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B13F9A">
                    <a:lumMod val="75000"/>
                  </a:srgbClr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</a:b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>вызывает добрые и серьезные чувства</a:t>
            </a: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B13F9A">
                    <a:lumMod val="75000"/>
                  </a:srgbClr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>, </a:t>
            </a:r>
            <a:b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B13F9A">
                    <a:lumMod val="75000"/>
                  </a:srgbClr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</a:b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B13F9A">
                    <a:lumMod val="75000"/>
                  </a:srgbClr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>он обучает, воспитывает, предупреждает, </a:t>
            </a:r>
            <a:b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B13F9A">
                    <a:lumMod val="75000"/>
                  </a:srgbClr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</a:b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>побуждает к деятельности </a:t>
            </a: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B13F9A">
                    <a:lumMod val="75000"/>
                  </a:srgbClr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/>
            </a:r>
            <a:b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B13F9A">
                    <a:lumMod val="75000"/>
                  </a:srgbClr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</a:b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>и даже лечит. </a:t>
            </a: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B13F9A">
                    <a:lumMod val="75000"/>
                  </a:srgbClr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/>
            </a:r>
            <a:b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B13F9A">
                    <a:lumMod val="75000"/>
                  </a:srgbClr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</a:b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/>
            </a:r>
            <a:b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</a:br>
            <a:r>
              <a:rPr lang="ru-RU" sz="2400" dirty="0"/>
              <a:t>Данным </a:t>
            </a:r>
            <a:r>
              <a:rPr lang="ru-RU" sz="2400" dirty="0" smtClean="0"/>
              <a:t>вопросом </a:t>
            </a:r>
            <a:r>
              <a:rPr lang="ru-RU" sz="2400" dirty="0"/>
              <a:t>занимались такие </a:t>
            </a:r>
            <a:r>
              <a:rPr lang="ru-RU" sz="2400" dirty="0" smtClean="0"/>
              <a:t>исследователи </a:t>
            </a:r>
            <a:r>
              <a:rPr lang="ru-RU" sz="2400" dirty="0"/>
              <a:t>как </a:t>
            </a:r>
            <a:endParaRPr lang="ru-RU" sz="2400" dirty="0" smtClean="0"/>
          </a:p>
          <a:p>
            <a:pPr algn="ctr"/>
            <a:r>
              <a:rPr lang="ru-RU" sz="2400" dirty="0" smtClean="0"/>
              <a:t>С.Д</a:t>
            </a:r>
            <a:r>
              <a:rPr lang="ru-RU" sz="2400" dirty="0"/>
              <a:t>. </a:t>
            </a:r>
            <a:r>
              <a:rPr lang="ru-RU" sz="2400" dirty="0" err="1" smtClean="0"/>
              <a:t>Дерябо</a:t>
            </a:r>
            <a:r>
              <a:rPr lang="ru-RU" sz="2400" dirty="0"/>
              <a:t>, </a:t>
            </a:r>
            <a:r>
              <a:rPr lang="ru-RU" sz="2400" dirty="0" smtClean="0"/>
              <a:t>М.Б. </a:t>
            </a:r>
            <a:r>
              <a:rPr lang="ru-RU" sz="2400" dirty="0" err="1"/>
              <a:t>Зацепина</a:t>
            </a:r>
            <a:r>
              <a:rPr lang="ru-RU" sz="2400" dirty="0"/>
              <a:t>, Л.П. </a:t>
            </a:r>
            <a:r>
              <a:rPr lang="ru-RU" sz="2400" dirty="0" err="1" smtClean="0"/>
              <a:t>Молодова</a:t>
            </a:r>
            <a:r>
              <a:rPr lang="ru-RU" sz="2400" dirty="0"/>
              <a:t>, С.Н. Николаева, </a:t>
            </a:r>
            <a:r>
              <a:rPr lang="ru-RU" sz="2400" dirty="0" smtClean="0"/>
              <a:t>Н.А. </a:t>
            </a:r>
            <a:r>
              <a:rPr lang="ru-RU" sz="2400" dirty="0"/>
              <a:t>Рыжова В.А. </a:t>
            </a:r>
            <a:r>
              <a:rPr lang="ru-RU" sz="2400" dirty="0" err="1" smtClean="0"/>
              <a:t>Ясвин</a:t>
            </a:r>
            <a:r>
              <a:rPr lang="ru-RU" sz="2400" dirty="0"/>
              <a:t>, и др.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8224" y="3275288"/>
            <a:ext cx="1647078" cy="17281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75288"/>
            <a:ext cx="1728192" cy="165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7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35292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На чувства детей оказывают влияние 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красочное художественное оформление праздника, музыкальное сопровождение, художественное слово, костюмы персонажей и т. п.</a:t>
            </a:r>
            <a:b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3" name="Picture 6" descr="Картинка 78 из 346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5801" r="5801"/>
          <a:stretch>
            <a:fillRect/>
          </a:stretch>
        </p:blipFill>
        <p:spPr>
          <a:xfrm>
            <a:off x="2185923" y="2438934"/>
            <a:ext cx="4772156" cy="3598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ОСОБЕННОСТИ: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523347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Symbol" panose="05050102010706020507" pitchFamily="18" charset="2"/>
              <a:buNone/>
            </a:pPr>
            <a:r>
              <a:rPr lang="ru-RU" altLang="ru-RU" sz="2400" dirty="0"/>
              <a:t>1. </a:t>
            </a:r>
            <a:r>
              <a:rPr lang="ru-RU" altLang="ru-RU" sz="2400" b="1" dirty="0"/>
              <a:t>Продумать сценарий таким образом, чтобы каждый </a:t>
            </a:r>
            <a:r>
              <a:rPr lang="ru-RU" altLang="ru-RU" sz="2400" b="1" u="sng" dirty="0">
                <a:solidFill>
                  <a:srgbClr val="C00000"/>
                </a:solidFill>
              </a:rPr>
              <a:t>ребенок чувствовал себя не зрителем, а участником совместной деятельности, мог по ходу праздника проявить самостоятельность, выбрать тот или иной способ действия, поступок, проявить сострадание, желание прийти на помощь тому или иному персонажу.</a:t>
            </a:r>
            <a:r>
              <a:rPr lang="ru-RU" altLang="ru-RU" sz="24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733192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67C8"/>
              </a:buClr>
              <a:buSzPct val="100000"/>
            </a:pPr>
            <a:r>
              <a:rPr lang="ru-RU" altLang="ru-RU" sz="2400" dirty="0">
                <a:solidFill>
                  <a:srgbClr val="212745"/>
                </a:solidFill>
                <a:latin typeface="Candara"/>
              </a:rPr>
              <a:t>2. Эмоции рождают отношение, воздействуют на личность ребенка в целом, поэтому праздники и досуги следует </a:t>
            </a:r>
            <a:r>
              <a:rPr lang="ru-RU" altLang="ru-RU" sz="2400" u="sng" dirty="0">
                <a:solidFill>
                  <a:srgbClr val="C00000"/>
                </a:solidFill>
                <a:latin typeface="Candara"/>
              </a:rPr>
              <a:t>проводить (регулярно, завершая ими сезон или какой-либо содержательный блок</a:t>
            </a:r>
            <a:r>
              <a:rPr lang="ru-RU" altLang="ru-RU" sz="2400" dirty="0">
                <a:solidFill>
                  <a:srgbClr val="C00000"/>
                </a:solidFill>
                <a:latin typeface="Candara"/>
              </a:rPr>
              <a:t> </a:t>
            </a:r>
            <a:r>
              <a:rPr lang="ru-RU" altLang="ru-RU" sz="2400" dirty="0">
                <a:solidFill>
                  <a:srgbClr val="212745"/>
                </a:solidFill>
                <a:latin typeface="Candara"/>
              </a:rPr>
              <a:t>(</a:t>
            </a:r>
            <a:r>
              <a:rPr lang="ru-RU" altLang="ru-RU" sz="2400" b="1" dirty="0">
                <a:solidFill>
                  <a:srgbClr val="212745"/>
                </a:solidFill>
                <a:latin typeface="Candara"/>
              </a:rPr>
              <a:t>но не чаще одного раза в 1,5 — 2 месяца</a:t>
            </a:r>
            <a:r>
              <a:rPr lang="ru-RU" altLang="ru-RU" sz="2400" dirty="0">
                <a:solidFill>
                  <a:srgbClr val="212745"/>
                </a:solidFill>
                <a:latin typeface="Candara"/>
              </a:rPr>
              <a:t>), так как в сценариях этих мероприятий используется материал, который детям хорошо знаком.</a:t>
            </a:r>
          </a:p>
        </p:txBody>
      </p:sp>
    </p:spTree>
    <p:extLst>
      <p:ext uri="{BB962C8B-B14F-4D97-AF65-F5344CB8AC3E}">
        <p14:creationId xmlns:p14="http://schemas.microsoft.com/office/powerpoint/2010/main" val="219989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3">
                    <a:lumMod val="75000"/>
                  </a:schemeClr>
                </a:solidFill>
              </a:rPr>
              <a:t>Экологические праздники могут быть посвящены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dirty="0" smtClean="0"/>
              <a:t>(</a:t>
            </a:r>
            <a:r>
              <a:rPr lang="ru-RU" sz="2400" dirty="0"/>
              <a:t>по С.Н. Николаевой</a:t>
            </a:r>
            <a:r>
              <a:rPr lang="ru-RU" sz="2400" dirty="0" smtClean="0"/>
              <a:t>)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819111"/>
            <a:ext cx="8280920" cy="4498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037" lv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altLang="ru-RU" sz="2200" b="1" dirty="0">
                <a:solidFill>
                  <a:srgbClr val="404040"/>
                </a:solidFill>
                <a:latin typeface="Trebuchet MS"/>
              </a:rPr>
              <a:t>1. </a:t>
            </a:r>
            <a:r>
              <a:rPr lang="ru-RU" altLang="ru-RU" sz="2200" b="1" dirty="0">
                <a:solidFill>
                  <a:srgbClr val="C00000"/>
                </a:solidFill>
                <a:latin typeface="Trebuchet MS"/>
              </a:rPr>
              <a:t>временам года</a:t>
            </a:r>
            <a:r>
              <a:rPr lang="ru-RU" altLang="ru-RU" sz="2200" b="1" dirty="0">
                <a:solidFill>
                  <a:srgbClr val="404040"/>
                </a:solidFill>
                <a:latin typeface="Trebuchet MS"/>
              </a:rPr>
              <a:t>, </a:t>
            </a:r>
            <a:r>
              <a:rPr lang="ru-RU" altLang="ru-RU" sz="2000" i="1" dirty="0">
                <a:solidFill>
                  <a:srgbClr val="404040"/>
                </a:solidFill>
                <a:latin typeface="Trebuchet MS"/>
              </a:rPr>
              <a:t>урожаю (осенью), снежной и ледяной скульптуре (зимой), весеннему возрождению природы («веснянки»). Летом проводятся праздники, посвященные воде и солнцу, </a:t>
            </a:r>
            <a:r>
              <a:rPr lang="ru-RU" altLang="ru-RU" sz="2200" i="1" dirty="0">
                <a:solidFill>
                  <a:srgbClr val="404040"/>
                </a:solidFill>
                <a:latin typeface="Trebuchet MS"/>
              </a:rPr>
              <a:t>цветам, праздники оздоровительного характера.</a:t>
            </a:r>
            <a:r>
              <a:rPr lang="ru-RU" altLang="ru-RU" sz="2200" dirty="0">
                <a:solidFill>
                  <a:srgbClr val="404040"/>
                </a:solidFill>
                <a:latin typeface="Trebuchet MS"/>
              </a:rPr>
              <a:t> </a:t>
            </a:r>
          </a:p>
          <a:p>
            <a:pPr marL="46037" lv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altLang="ru-RU" sz="2200" dirty="0">
                <a:solidFill>
                  <a:srgbClr val="404040"/>
                </a:solidFill>
                <a:latin typeface="Trebuchet MS"/>
              </a:rPr>
              <a:t>2. </a:t>
            </a:r>
            <a:r>
              <a:rPr lang="ru-RU" altLang="ru-RU" sz="2200" b="1" dirty="0">
                <a:solidFill>
                  <a:srgbClr val="C00000"/>
                </a:solidFill>
                <a:latin typeface="Trebuchet MS"/>
              </a:rPr>
              <a:t>значительным международным датам</a:t>
            </a:r>
            <a:r>
              <a:rPr lang="ru-RU" altLang="ru-RU" sz="2200" dirty="0">
                <a:solidFill>
                  <a:srgbClr val="C00000"/>
                </a:solidFill>
                <a:latin typeface="Trebuchet MS"/>
              </a:rPr>
              <a:t> </a:t>
            </a:r>
            <a:endParaRPr lang="ru-RU" altLang="ru-RU" sz="2200" dirty="0" smtClean="0">
              <a:solidFill>
                <a:srgbClr val="C00000"/>
              </a:solidFill>
              <a:latin typeface="Trebuchet MS"/>
            </a:endParaRPr>
          </a:p>
          <a:p>
            <a:pPr marL="46037" lv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altLang="ru-RU" sz="2200" b="1" dirty="0" smtClean="0">
                <a:solidFill>
                  <a:srgbClr val="404040"/>
                </a:solidFill>
                <a:latin typeface="Trebuchet MS"/>
              </a:rPr>
              <a:t>Всемирный </a:t>
            </a:r>
            <a:r>
              <a:rPr lang="ru-RU" altLang="ru-RU" sz="2200" b="1" dirty="0">
                <a:solidFill>
                  <a:srgbClr val="404040"/>
                </a:solidFill>
                <a:latin typeface="Trebuchet MS"/>
              </a:rPr>
              <a:t>день воды</a:t>
            </a:r>
            <a:r>
              <a:rPr lang="ru-RU" altLang="ru-RU" sz="2200" dirty="0">
                <a:solidFill>
                  <a:srgbClr val="404040"/>
                </a:solidFill>
                <a:latin typeface="Trebuchet MS"/>
              </a:rPr>
              <a:t> (22 марта), </a:t>
            </a:r>
          </a:p>
          <a:p>
            <a:pPr marL="228600" lvl="0" indent="-1825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altLang="ru-RU" sz="2200" b="1" dirty="0">
                <a:solidFill>
                  <a:srgbClr val="404040"/>
                </a:solidFill>
                <a:latin typeface="Trebuchet MS"/>
              </a:rPr>
              <a:t>Международный</a:t>
            </a:r>
            <a:r>
              <a:rPr lang="ru-RU" altLang="ru-RU" sz="2200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ru-RU" altLang="ru-RU" sz="2200" b="1" dirty="0">
                <a:solidFill>
                  <a:srgbClr val="404040"/>
                </a:solidFill>
                <a:latin typeface="Trebuchet MS"/>
              </a:rPr>
              <a:t>день птиц</a:t>
            </a:r>
            <a:r>
              <a:rPr lang="ru-RU" altLang="ru-RU" sz="2200" dirty="0">
                <a:solidFill>
                  <a:srgbClr val="404040"/>
                </a:solidFill>
                <a:latin typeface="Trebuchet MS"/>
              </a:rPr>
              <a:t> (1 апреля), </a:t>
            </a:r>
          </a:p>
          <a:p>
            <a:pPr marL="228600" lvl="0" indent="-1825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altLang="ru-RU" sz="2200" b="1" dirty="0">
                <a:solidFill>
                  <a:srgbClr val="404040"/>
                </a:solidFill>
                <a:latin typeface="Trebuchet MS"/>
              </a:rPr>
              <a:t>Всемирный день здоровья</a:t>
            </a:r>
            <a:r>
              <a:rPr lang="ru-RU" altLang="ru-RU" sz="2200" dirty="0">
                <a:solidFill>
                  <a:srgbClr val="404040"/>
                </a:solidFill>
                <a:latin typeface="Trebuchet MS"/>
              </a:rPr>
              <a:t> (7 апреля), </a:t>
            </a:r>
          </a:p>
          <a:p>
            <a:pPr marL="228600" lvl="0" indent="-1825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altLang="ru-RU" sz="2200" b="1" dirty="0">
                <a:solidFill>
                  <a:srgbClr val="404040"/>
                </a:solidFill>
                <a:latin typeface="Trebuchet MS"/>
              </a:rPr>
              <a:t>Международный день Земли</a:t>
            </a:r>
            <a:r>
              <a:rPr lang="ru-RU" altLang="ru-RU" sz="2200" dirty="0">
                <a:solidFill>
                  <a:srgbClr val="404040"/>
                </a:solidFill>
                <a:latin typeface="Trebuchet MS"/>
              </a:rPr>
              <a:t> (22 апреля), </a:t>
            </a:r>
          </a:p>
          <a:p>
            <a:pPr marL="228600" lvl="0" indent="-1825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altLang="ru-RU" sz="2200" b="1" dirty="0">
                <a:solidFill>
                  <a:srgbClr val="404040"/>
                </a:solidFill>
                <a:latin typeface="Trebuchet MS"/>
              </a:rPr>
              <a:t>Всемирный день охраны окружающей среды</a:t>
            </a:r>
            <a:r>
              <a:rPr lang="ru-RU" altLang="ru-RU" sz="2200" dirty="0">
                <a:solidFill>
                  <a:srgbClr val="404040"/>
                </a:solidFill>
                <a:latin typeface="Trebuchet MS"/>
              </a:rPr>
              <a:t> (5 июня), </a:t>
            </a:r>
          </a:p>
          <a:p>
            <a:pPr marL="228600" lvl="0" indent="-1825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altLang="ru-RU" sz="2200" b="1" dirty="0">
                <a:solidFill>
                  <a:srgbClr val="404040"/>
                </a:solidFill>
                <a:latin typeface="Trebuchet MS"/>
              </a:rPr>
              <a:t>Всемирный день животных</a:t>
            </a:r>
            <a:r>
              <a:rPr lang="ru-RU" altLang="ru-RU" sz="2200" dirty="0">
                <a:solidFill>
                  <a:srgbClr val="404040"/>
                </a:solidFill>
                <a:latin typeface="Trebuchet MS"/>
              </a:rPr>
              <a:t> (4 октября). </a:t>
            </a:r>
          </a:p>
        </p:txBody>
      </p:sp>
    </p:spTree>
    <p:extLst>
      <p:ext uri="{BB962C8B-B14F-4D97-AF65-F5344CB8AC3E}">
        <p14:creationId xmlns:p14="http://schemas.microsoft.com/office/powerpoint/2010/main" val="300077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20512"/>
            <a:ext cx="820891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rgbClr val="C00000"/>
                </a:solidFill>
              </a:rPr>
              <a:t>3. Праздники, посвященные писателям и поэтам</a:t>
            </a:r>
            <a:r>
              <a:rPr lang="ru-RU" altLang="ru-RU" sz="2800" dirty="0">
                <a:solidFill>
                  <a:srgbClr val="C00000"/>
                </a:solidFill>
              </a:rPr>
              <a:t>,</a:t>
            </a:r>
            <a:r>
              <a:rPr lang="ru-RU" altLang="ru-RU" sz="2800" dirty="0"/>
              <a:t> произведения которых дети хорошо знают. </a:t>
            </a:r>
          </a:p>
          <a:p>
            <a:endParaRPr lang="ru-RU" altLang="ru-RU" sz="2000" dirty="0"/>
          </a:p>
          <a:p>
            <a:pPr>
              <a:buFont typeface="Georgia" panose="02040502050405020303" pitchFamily="18" charset="0"/>
              <a:buNone/>
            </a:pPr>
            <a:r>
              <a:rPr lang="ru-RU" altLang="ru-RU" sz="2000" dirty="0"/>
              <a:t>Например, </a:t>
            </a:r>
            <a:r>
              <a:rPr lang="ru-RU" altLang="ru-RU" sz="2000" dirty="0">
                <a:solidFill>
                  <a:srgbClr val="000099"/>
                </a:solidFill>
              </a:rPr>
              <a:t>праздник, посвященный </a:t>
            </a:r>
            <a:r>
              <a:rPr lang="ru-RU" altLang="ru-RU" sz="2000" dirty="0" err="1">
                <a:solidFill>
                  <a:srgbClr val="000099"/>
                </a:solidFill>
              </a:rPr>
              <a:t>А.С.Пушкину</a:t>
            </a:r>
            <a:r>
              <a:rPr lang="ru-RU" altLang="ru-RU" sz="2000" dirty="0">
                <a:solidFill>
                  <a:srgbClr val="000099"/>
                </a:solidFill>
              </a:rPr>
              <a:t>.</a:t>
            </a:r>
          </a:p>
          <a:p>
            <a:pPr>
              <a:buFont typeface="Georgia" panose="02040502050405020303" pitchFamily="18" charset="0"/>
              <a:buNone/>
            </a:pPr>
            <a:r>
              <a:rPr lang="ru-RU" altLang="ru-RU" sz="2000" dirty="0">
                <a:solidFill>
                  <a:srgbClr val="000099"/>
                </a:solidFill>
              </a:rPr>
              <a:t> </a:t>
            </a:r>
            <a:r>
              <a:rPr lang="ru-RU" altLang="ru-RU" sz="2000" dirty="0"/>
              <a:t>Чтение отрывков из произведений, воспевающих</a:t>
            </a:r>
          </a:p>
          <a:p>
            <a:pPr>
              <a:buFont typeface="Georgia" panose="02040502050405020303" pitchFamily="18" charset="0"/>
              <a:buNone/>
            </a:pPr>
            <a:r>
              <a:rPr lang="ru-RU" altLang="ru-RU" sz="2000" dirty="0"/>
              <a:t> природу, может сочетаться с театрализованными</a:t>
            </a:r>
          </a:p>
          <a:p>
            <a:pPr>
              <a:buFont typeface="Georgia" panose="02040502050405020303" pitchFamily="18" charset="0"/>
              <a:buNone/>
            </a:pPr>
            <a:r>
              <a:rPr lang="ru-RU" altLang="ru-RU" sz="2000" dirty="0"/>
              <a:t> постановками сказок поэта (или отдельных их </a:t>
            </a:r>
          </a:p>
          <a:p>
            <a:pPr>
              <a:buFont typeface="Georgia" panose="02040502050405020303" pitchFamily="18" charset="0"/>
              <a:buNone/>
            </a:pPr>
            <a:r>
              <a:rPr lang="ru-RU" altLang="ru-RU" sz="2000" dirty="0"/>
              <a:t>фрагментов).</a:t>
            </a:r>
          </a:p>
          <a:p>
            <a:pPr>
              <a:buFont typeface="Georgia" panose="02040502050405020303" pitchFamily="18" charset="0"/>
              <a:buNone/>
            </a:pPr>
            <a:r>
              <a:rPr lang="ru-RU" altLang="ru-RU" sz="2400" b="1" dirty="0">
                <a:solidFill>
                  <a:srgbClr val="000099"/>
                </a:solidFill>
              </a:rPr>
              <a:t>Поэтические праздники </a:t>
            </a:r>
            <a:r>
              <a:rPr lang="ru-RU" altLang="ru-RU" sz="2400" b="1" u="sng" dirty="0">
                <a:solidFill>
                  <a:srgbClr val="000099"/>
                </a:solidFill>
              </a:rPr>
              <a:t>могут носить сезонный характер</a:t>
            </a:r>
            <a:r>
              <a:rPr lang="ru-RU" altLang="ru-RU" sz="2400" dirty="0"/>
              <a:t>: например, в сценарий «Зимушка-зима» включаются стихотворения разных поэтов (А. С. Пушкина, </a:t>
            </a:r>
            <a:r>
              <a:rPr lang="ru-RU" altLang="ru-RU" sz="2400" dirty="0" err="1"/>
              <a:t>Н.А.Некрасова</a:t>
            </a:r>
            <a:r>
              <a:rPr lang="ru-RU" altLang="ru-RU" sz="2400" dirty="0"/>
              <a:t>, С.А. Есенина) — дети узнают, что красота зимы у многих вызывает сильные чувства.</a:t>
            </a:r>
          </a:p>
          <a:p>
            <a:r>
              <a:rPr lang="ru-RU" altLang="ru-RU" sz="2400" dirty="0">
                <a:solidFill>
                  <a:srgbClr val="000099"/>
                </a:solidFill>
              </a:rPr>
              <a:t>Праздники могут быть построены </a:t>
            </a:r>
            <a:r>
              <a:rPr lang="ru-RU" altLang="ru-RU" sz="2400" u="sng" dirty="0">
                <a:solidFill>
                  <a:srgbClr val="000099"/>
                </a:solidFill>
              </a:rPr>
              <a:t>на произведениях</a:t>
            </a:r>
            <a:r>
              <a:rPr lang="ru-RU" altLang="ru-RU" sz="2400" dirty="0">
                <a:solidFill>
                  <a:srgbClr val="000099"/>
                </a:solidFill>
              </a:rPr>
              <a:t> </a:t>
            </a:r>
            <a:r>
              <a:rPr lang="ru-RU" altLang="ru-RU" sz="2400" dirty="0"/>
              <a:t>С. Я. Маршака, </a:t>
            </a:r>
          </a:p>
          <a:p>
            <a:pPr>
              <a:buFont typeface="Georgia" panose="02040502050405020303" pitchFamily="18" charset="0"/>
              <a:buNone/>
            </a:pPr>
            <a:r>
              <a:rPr lang="ru-RU" altLang="ru-RU" sz="2400" dirty="0"/>
              <a:t>А. Л. </a:t>
            </a:r>
            <a:r>
              <a:rPr lang="ru-RU" altLang="ru-RU" sz="2400" dirty="0" err="1"/>
              <a:t>Барто</a:t>
            </a:r>
            <a:r>
              <a:rPr lang="ru-RU" altLang="ru-RU" sz="2400" dirty="0"/>
              <a:t>, К. И. Чуковского, у которых немало стихов </a:t>
            </a:r>
            <a:r>
              <a:rPr lang="ru-RU" altLang="ru-RU" sz="2400" b="1" dirty="0">
                <a:solidFill>
                  <a:srgbClr val="000099"/>
                </a:solidFill>
              </a:rPr>
              <a:t>о животных</a:t>
            </a:r>
            <a:r>
              <a:rPr lang="ru-RU" altLang="ru-RU" sz="2400" dirty="0"/>
              <a:t>, написанных с любовью к ним.</a:t>
            </a:r>
          </a:p>
        </p:txBody>
      </p:sp>
    </p:spTree>
    <p:extLst>
      <p:ext uri="{BB962C8B-B14F-4D97-AF65-F5344CB8AC3E}">
        <p14:creationId xmlns:p14="http://schemas.microsoft.com/office/powerpoint/2010/main" val="162346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0025"/>
          </a:xfrm>
        </p:spPr>
        <p:txBody>
          <a:bodyPr/>
          <a:lstStyle/>
          <a:p>
            <a:r>
              <a:rPr lang="ru-RU" sz="6600" dirty="0" smtClean="0">
                <a:solidFill>
                  <a:schemeClr val="accent6">
                    <a:lumMod val="75000"/>
                  </a:schemeClr>
                </a:solidFill>
              </a:rPr>
              <a:t>21 марта</a:t>
            </a:r>
            <a:endParaRPr lang="ru-RU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90713"/>
            <a:ext cx="6400800" cy="1752600"/>
          </a:xfrm>
        </p:spPr>
        <p:txBody>
          <a:bodyPr/>
          <a:lstStyle/>
          <a:p>
            <a:r>
              <a:rPr lang="ru-RU" sz="5400" dirty="0" smtClean="0">
                <a:solidFill>
                  <a:srgbClr val="00B050"/>
                </a:solidFill>
              </a:rPr>
              <a:t>Международный день лесов</a:t>
            </a:r>
            <a:endParaRPr lang="ru-RU" sz="5400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568952" cy="616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470025"/>
          </a:xfrm>
        </p:spPr>
        <p:txBody>
          <a:bodyPr/>
          <a:lstStyle/>
          <a:p>
            <a:r>
              <a:rPr lang="ru-RU" sz="8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22 марта</a:t>
            </a:r>
            <a:endParaRPr lang="ru-RU" sz="8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052368"/>
            <a:ext cx="6400800" cy="1752600"/>
          </a:xfrm>
        </p:spPr>
        <p:txBody>
          <a:bodyPr/>
          <a:lstStyle/>
          <a:p>
            <a:r>
              <a:rPr lang="ru-RU" sz="6600" dirty="0" smtClean="0">
                <a:solidFill>
                  <a:schemeClr val="accent5">
                    <a:lumMod val="75000"/>
                  </a:schemeClr>
                </a:solidFill>
              </a:rPr>
              <a:t>Всемирный день воды</a:t>
            </a:r>
            <a:endParaRPr lang="ru-RU" sz="6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332656"/>
            <a:ext cx="8461947" cy="61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1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</a:rPr>
              <a:t>1 апреля</a:t>
            </a:r>
            <a:endParaRPr lang="ru-RU" sz="7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132856"/>
            <a:ext cx="834606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dirty="0" smtClean="0">
                <a:solidFill>
                  <a:schemeClr val="accent2">
                    <a:lumMod val="75000"/>
                  </a:schemeClr>
                </a:solidFill>
              </a:rPr>
              <a:t>Международный день</a:t>
            </a:r>
          </a:p>
          <a:p>
            <a:pPr algn="ctr"/>
            <a:r>
              <a:rPr lang="ru-RU" sz="6600" dirty="0" smtClean="0">
                <a:solidFill>
                  <a:schemeClr val="accent2">
                    <a:lumMod val="75000"/>
                  </a:schemeClr>
                </a:solidFill>
              </a:rPr>
              <a:t> птиц</a:t>
            </a:r>
            <a:endParaRPr lang="ru-RU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9278"/>
            <a:ext cx="8496944" cy="615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7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Актуальность: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76" y="3068960"/>
            <a:ext cx="4446843" cy="33054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568" y="1340768"/>
            <a:ext cx="80032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/>
              <a:t>В связи с ухудшением экологической обстановки в мире мы должны дать не только знания об окружающем мире, но и </a:t>
            </a:r>
            <a:r>
              <a:rPr lang="ru-RU" sz="3200" dirty="0" smtClean="0"/>
              <a:t>    научить </a:t>
            </a:r>
            <a:r>
              <a:rPr lang="ru-RU" sz="3200" dirty="0"/>
              <a:t>детей бережно </a:t>
            </a:r>
            <a:endParaRPr lang="ru-RU" sz="3200" dirty="0" smtClean="0"/>
          </a:p>
          <a:p>
            <a:pPr algn="r"/>
            <a:r>
              <a:rPr lang="ru-RU" sz="3200" dirty="0" smtClean="0"/>
              <a:t>относится </a:t>
            </a:r>
            <a:r>
              <a:rPr lang="ru-RU" sz="3200" dirty="0"/>
              <a:t>к объектам </a:t>
            </a:r>
            <a:endParaRPr lang="ru-RU" sz="3200" dirty="0" smtClean="0"/>
          </a:p>
          <a:p>
            <a:pPr algn="r"/>
            <a:r>
              <a:rPr lang="ru-RU" sz="3200" dirty="0" smtClean="0"/>
              <a:t>окружающей </a:t>
            </a:r>
          </a:p>
          <a:p>
            <a:pPr algn="r"/>
            <a:r>
              <a:rPr lang="ru-RU" sz="3200" dirty="0"/>
              <a:t>п</a:t>
            </a:r>
            <a:r>
              <a:rPr lang="ru-RU" sz="3200" dirty="0" smtClean="0"/>
              <a:t>риродной среды</a:t>
            </a:r>
            <a:r>
              <a:rPr lang="ru-RU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9420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</a:rPr>
              <a:t>22 апреля</a:t>
            </a:r>
            <a:endParaRPr lang="ru-RU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1803" y="2060848"/>
            <a:ext cx="706039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</a:rPr>
              <a:t>Всемирный день </a:t>
            </a:r>
          </a:p>
          <a:p>
            <a:pPr algn="ctr"/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</a:rPr>
              <a:t>земли</a:t>
            </a:r>
            <a:endParaRPr lang="ru-RU" sz="7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6337" y="4689216"/>
            <a:ext cx="79288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Наш дом – Земля», «Зелёная планета»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4638"/>
            <a:ext cx="8508437" cy="622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6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14" y="476672"/>
            <a:ext cx="8507172" cy="58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3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424936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0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5"/>
            <a:ext cx="8534079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6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3754498" cy="57466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228600">
                    <a:srgbClr val="08A1D9">
                      <a:satMod val="175000"/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Franklin Gothic Medium"/>
                <a:ea typeface="+mj-ea"/>
                <a:cs typeface="+mj-cs"/>
              </a:rPr>
              <a:t>Праздник русской берёзки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84784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Старый русский обычай: девицы приходили к берёзке и приносили ей свои подарки, украшали и наряжали её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924" y="3467328"/>
            <a:ext cx="81365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 algn="ctr">
              <a:spcBef>
                <a:spcPct val="20000"/>
              </a:spcBef>
              <a:buClr>
                <a:srgbClr val="94C600"/>
              </a:buClr>
              <a:buSzPct val="76000"/>
              <a:defRPr/>
            </a:pPr>
            <a:r>
              <a:rPr lang="ru-RU" sz="3200" b="1" dirty="0">
                <a:effectLst>
                  <a:glow rad="228600">
                    <a:srgbClr val="FF6700">
                      <a:satMod val="175000"/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Century Gothic"/>
              </a:rPr>
              <a:t>Пели песни, водили хороводы, загадывали желания</a:t>
            </a:r>
          </a:p>
        </p:txBody>
      </p:sp>
    </p:spTree>
    <p:extLst>
      <p:ext uri="{BB962C8B-B14F-4D97-AF65-F5344CB8AC3E}">
        <p14:creationId xmlns:p14="http://schemas.microsoft.com/office/powerpoint/2010/main" val="42180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327994"/>
            <a:ext cx="8064896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3050"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это – действие, выступление, предпринимаемое для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достижения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какой-либо цели.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18663" y="404664"/>
            <a:ext cx="2106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Акции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3548" y="2466603"/>
            <a:ext cx="828092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u="sng" dirty="0" smtClean="0">
                <a:solidFill>
                  <a:srgbClr val="C00000"/>
                </a:solidFill>
              </a:rPr>
              <a:t>Природоохранные акции </a:t>
            </a:r>
            <a:r>
              <a:rPr lang="ru-RU" dirty="0" smtClean="0">
                <a:solidFill>
                  <a:srgbClr val="C00000"/>
                </a:solidFill>
              </a:rPr>
              <a:t>– это социально значимые, комплексные мероприятия, которые проводятся в дошкольном учреждении его сотрудниками и детьми (возможно участие родителей). </a:t>
            </a:r>
          </a:p>
          <a:p>
            <a:pPr>
              <a:defRPr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                                         </a:t>
            </a:r>
            <a:r>
              <a:rPr lang="ru-RU" dirty="0" err="1" smtClean="0"/>
              <a:t>С.Н.Николаева</a:t>
            </a:r>
            <a:endParaRPr lang="ru-RU" dirty="0"/>
          </a:p>
          <a:p>
            <a:pPr>
              <a:defRPr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24" y="4149155"/>
            <a:ext cx="2339130" cy="22768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432992"/>
            <a:ext cx="1868749" cy="18070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1536" y="3501008"/>
            <a:ext cx="828092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u="sng" dirty="0" smtClean="0"/>
              <a:t>Экологические акции- </a:t>
            </a:r>
            <a:r>
              <a:rPr lang="ru-RU" altLang="ru-RU" b="1" dirty="0"/>
              <a:t>это ряд действий, предпринимаемых для формирования у детей и взрослых экологической культуры, экологического сознания, экологического мировоззрения.</a:t>
            </a:r>
          </a:p>
          <a:p>
            <a:pPr algn="r"/>
            <a:r>
              <a:rPr lang="ru-RU" altLang="ru-RU" b="1" dirty="0">
                <a:solidFill>
                  <a:srgbClr val="C00000"/>
                </a:solidFill>
              </a:rPr>
              <a:t>Т.Н. </a:t>
            </a:r>
            <a:r>
              <a:rPr lang="ru-RU" altLang="ru-RU" b="1" dirty="0" err="1">
                <a:solidFill>
                  <a:srgbClr val="C00000"/>
                </a:solidFill>
              </a:rPr>
              <a:t>Зенина</a:t>
            </a:r>
            <a:endParaRPr lang="ru-RU" altLang="ru-RU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338" y="4432992"/>
            <a:ext cx="2501770" cy="187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9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20891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Акции</a:t>
            </a:r>
            <a:r>
              <a:rPr lang="ru-RU" sz="2800" kern="0" dirty="0">
                <a:solidFill>
                  <a:srgbClr val="04617B"/>
                </a:solidFill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приурочены к каким-либо датам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, событиям, имеющим общественное значение, поэтому они имеют широкий резонанс,</a:t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</a:b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служат хорошей экологической, пропагандой среди родителей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. </a:t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000440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Дети видят, как к данному событию относятся взрослые, как организуют его и как сами в нем участвуют.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708326"/>
            <a:ext cx="3672408" cy="271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0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>«Зеленая елочка — живая иголочка» </a:t>
            </a:r>
            <a:r>
              <a:rPr kumimoji="0" lang="ru-RU" alt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>— акция против бессмысленной массовой вырубки елей перед Новым годом.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>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3" y="2933544"/>
            <a:ext cx="2736304" cy="353393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916832"/>
            <a:ext cx="82089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C66BB"/>
              </a:buClr>
              <a:buSzPct val="85000"/>
            </a:pP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</a:rPr>
              <a:t>Включает ряд мероприятий, которые начинаются в начале декабря и длятся 1,5 месяца: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C66BB"/>
              </a:buClr>
              <a:buSzPct val="85000"/>
            </a:pP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</a:rPr>
              <a:t>1. </a:t>
            </a:r>
            <a:r>
              <a:rPr lang="ru-RU" altLang="ru-RU" sz="2000" dirty="0">
                <a:solidFill>
                  <a:srgbClr val="C00000"/>
                </a:solidFill>
                <a:latin typeface="Arial" panose="020B0604020202020204" pitchFamily="34" charset="0"/>
              </a:rPr>
              <a:t>Цикл наблюдений за елью</a:t>
            </a: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  <a:t> на участке детского сада или в ближайшем окружении.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C66BB"/>
              </a:buClr>
              <a:buSzPct val="85000"/>
            </a:pP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  <a:t>2. </a:t>
            </a:r>
            <a:r>
              <a:rPr lang="ru-RU" altLang="ru-RU" sz="2000" dirty="0">
                <a:solidFill>
                  <a:srgbClr val="C00000"/>
                </a:solidFill>
                <a:latin typeface="Arial" panose="020B0604020202020204" pitchFamily="34" charset="0"/>
              </a:rPr>
              <a:t>Создание плакатов </a:t>
            </a: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  <a:t>в защиту живой ели.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C66BB"/>
              </a:buClr>
              <a:buSzPct val="85000"/>
            </a:pP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  <a:t>3. </a:t>
            </a:r>
            <a:r>
              <a:rPr lang="ru-RU" altLang="ru-RU" sz="2000" dirty="0">
                <a:solidFill>
                  <a:srgbClr val="C00000"/>
                </a:solidFill>
                <a:latin typeface="Arial" panose="020B0604020202020204" pitchFamily="34" charset="0"/>
              </a:rPr>
              <a:t>Традиционный новогодний праздник в </a:t>
            </a:r>
            <a:r>
              <a:rPr lang="ru-RU" altLang="ru-RU" sz="2000" dirty="0" smtClean="0">
                <a:solidFill>
                  <a:srgbClr val="C00000"/>
                </a:solidFill>
                <a:latin typeface="Arial" panose="020B0604020202020204" pitchFamily="34" charset="0"/>
              </a:rPr>
              <a:t>зале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C66BB"/>
              </a:buClr>
              <a:buSzPct val="85000"/>
            </a:pPr>
            <a:r>
              <a:rPr lang="ru-RU" altLang="ru-RU" sz="2000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  <a:t>незадолго до Нового года проходит </a:t>
            </a:r>
            <a:r>
              <a:rPr lang="ru-RU" altLang="ru-RU" sz="2000" dirty="0">
                <a:solidFill>
                  <a:srgbClr val="C00000"/>
                </a:solidFill>
                <a:latin typeface="Arial" panose="020B0604020202020204" pitchFamily="34" charset="0"/>
              </a:rPr>
              <a:t>вокруг </a:t>
            </a:r>
            <a:endParaRPr lang="ru-RU" altLang="ru-RU" sz="200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C66BB"/>
              </a:buClr>
              <a:buSzPct val="85000"/>
            </a:pPr>
            <a:r>
              <a:rPr lang="ru-RU" altLang="ru-RU" sz="2000" dirty="0" smtClean="0">
                <a:solidFill>
                  <a:srgbClr val="C00000"/>
                </a:solidFill>
                <a:latin typeface="Arial" panose="020B0604020202020204" pitchFamily="34" charset="0"/>
              </a:rPr>
              <a:t>искусственной </a:t>
            </a:r>
            <a:r>
              <a:rPr lang="ru-RU" altLang="ru-RU" sz="2000" dirty="0">
                <a:solidFill>
                  <a:srgbClr val="C00000"/>
                </a:solidFill>
                <a:latin typeface="Arial" panose="020B0604020202020204" pitchFamily="34" charset="0"/>
              </a:rPr>
              <a:t>елки</a:t>
            </a: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C66BB"/>
              </a:buClr>
              <a:buSzPct val="85000"/>
            </a:pP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  <a:t>4. </a:t>
            </a:r>
            <a:r>
              <a:rPr lang="ru-RU" altLang="ru-RU" sz="2000" dirty="0">
                <a:solidFill>
                  <a:srgbClr val="C00000"/>
                </a:solidFill>
                <a:latin typeface="Arial" panose="020B0604020202020204" pitchFamily="34" charset="0"/>
              </a:rPr>
              <a:t>Праздник-досуг</a:t>
            </a: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  <a:t> вскоре после Нового года </a:t>
            </a:r>
            <a:endParaRPr lang="ru-RU" altLang="ru-RU" sz="20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C66BB"/>
              </a:buClr>
              <a:buSzPct val="85000"/>
            </a:pPr>
            <a:r>
              <a:rPr lang="ru-RU" altLang="ru-RU" sz="2000" dirty="0" smtClean="0">
                <a:solidFill>
                  <a:srgbClr val="C00000"/>
                </a:solidFill>
                <a:latin typeface="Arial" panose="020B0604020202020204" pitchFamily="34" charset="0"/>
              </a:rPr>
              <a:t>вокруг </a:t>
            </a:r>
            <a:r>
              <a:rPr lang="ru-RU" altLang="ru-RU" sz="2000" dirty="0">
                <a:solidFill>
                  <a:srgbClr val="C00000"/>
                </a:solidFill>
                <a:latin typeface="Arial" panose="020B0604020202020204" pitchFamily="34" charset="0"/>
              </a:rPr>
              <a:t>живой ели </a:t>
            </a: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  <a:t>на участке или в </a:t>
            </a:r>
            <a:r>
              <a:rPr lang="ru-RU" altLang="ru-RU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ближайшем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C66BB"/>
              </a:buClr>
              <a:buSzPct val="85000"/>
            </a:pPr>
            <a:r>
              <a:rPr lang="ru-RU" altLang="ru-RU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  <a:t>окружении.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C66BB"/>
              </a:buClr>
              <a:buSzPct val="85000"/>
            </a:pP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  <a:t>5. </a:t>
            </a:r>
            <a:r>
              <a:rPr lang="ru-RU" altLang="ru-RU" sz="2000" dirty="0">
                <a:solidFill>
                  <a:srgbClr val="C00000"/>
                </a:solidFill>
                <a:latin typeface="Arial" panose="020B0604020202020204" pitchFamily="34" charset="0"/>
              </a:rPr>
              <a:t>Осмотр выброшенных елок </a:t>
            </a: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  <a:t>в середине января, </a:t>
            </a:r>
            <a:r>
              <a:rPr lang="ru-RU" altLang="ru-RU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    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C66BB"/>
              </a:buClr>
              <a:buSzPct val="85000"/>
            </a:pPr>
            <a:r>
              <a:rPr lang="ru-RU" altLang="ru-RU" sz="2000" dirty="0" smtClean="0">
                <a:solidFill>
                  <a:srgbClr val="C00000"/>
                </a:solidFill>
                <a:latin typeface="Arial" panose="020B0604020202020204" pitchFamily="34" charset="0"/>
              </a:rPr>
              <a:t>их </a:t>
            </a:r>
            <a:r>
              <a:rPr lang="ru-RU" altLang="ru-RU" sz="2000" dirty="0">
                <a:solidFill>
                  <a:srgbClr val="C00000"/>
                </a:solidFill>
                <a:latin typeface="Arial" panose="020B0604020202020204" pitchFamily="34" charset="0"/>
              </a:rPr>
              <a:t>подсчет.</a:t>
            </a:r>
          </a:p>
        </p:txBody>
      </p:sp>
    </p:spTree>
    <p:extLst>
      <p:ext uri="{BB962C8B-B14F-4D97-AF65-F5344CB8AC3E}">
        <p14:creationId xmlns:p14="http://schemas.microsoft.com/office/powerpoint/2010/main" val="159522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35292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Экологическая акция “Береги природу”. 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Учить детей отличать хорошие поступки от иных; воспитывать желание по-доброму относиться к людям, к природе, умение сочувствовать, сопереживать; познакомить с жанром плаката, учить создавать отношение к природе.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Результат: У детей и взрослых возрастёт ответственность и сопричастность.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276" y="3861047"/>
            <a:ext cx="3681188" cy="26504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2927261"/>
            <a:ext cx="8352928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Мероприятия: 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Чтение сказки “Лиса, заяц и петух”. Беседа о плохих и хороших поступках.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Экологические сказки: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И.А. Рыжова “Сказка о Человеке и Золотой Рыбке”.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И.А. Рыжова “Травинка – путешественница”.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И.А. Рыжова “Чей дом лучше” и др.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Рассказы, тексты для чтения: 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И.А. Рыжова “Наука о доме”.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И.А. Рыжова “Природа – наше богатство” и др.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61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76672"/>
            <a:ext cx="3144926" cy="316835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620688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Игры: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215" algn="just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“Угадайте.” 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215" algn="just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“Что где растёт”, “Кто где живёт.”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215" algn="just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“Найди по описанию.”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215" algn="just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“Дикие – домашние животные.”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215" algn="just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“Птицы, звери, насекомые” и т.д.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215" algn="just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Закрепить правила поведения в природе.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215" algn="just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Рисование плакатов “Береги природу” и развешивание их на территории микрорайона.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215" algn="just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Ширмы для родителей: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215" algn="just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Азбука поведения в природе;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215" algn="just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Войти в природу другом и т.д.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86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62" y="289318"/>
            <a:ext cx="8545810" cy="62647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645024"/>
            <a:ext cx="6275040" cy="1800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0688" y="329094"/>
            <a:ext cx="835292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               Истинная красота заложена в          природе и задача состоит</a:t>
            </a:r>
          </a:p>
          <a:p>
            <a:pPr algn="ctr"/>
            <a:r>
              <a:rPr lang="ru-RU" sz="36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в том, чтобы помочь: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Ребенку увидеть красоту природы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Научить ее ценить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Открыть широкие возможности для эстетического воспитания дошкольника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535369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dirty="0"/>
              <a:t>Теоретические  основы экологического воспитания  дошкольников представлены в исследованиях </a:t>
            </a:r>
            <a:r>
              <a:rPr lang="ru-RU" altLang="ru-RU" b="1" dirty="0"/>
              <a:t>И. А. </a:t>
            </a:r>
            <a:r>
              <a:rPr lang="ru-RU" altLang="ru-RU" b="1" dirty="0" err="1"/>
              <a:t>Хайдуровой</a:t>
            </a:r>
            <a:r>
              <a:rPr lang="ru-RU" altLang="ru-RU" b="1" dirty="0"/>
              <a:t>, </a:t>
            </a:r>
          </a:p>
          <a:p>
            <a:r>
              <a:rPr lang="ru-RU" altLang="ru-RU" b="1" dirty="0"/>
              <a:t>П.Г. </a:t>
            </a:r>
            <a:r>
              <a:rPr lang="ru-RU" altLang="ru-RU" b="1" dirty="0" err="1"/>
              <a:t>Саморуковой</a:t>
            </a:r>
            <a:r>
              <a:rPr lang="ru-RU" altLang="ru-RU" b="1" dirty="0"/>
              <a:t>, С. Н. Николаевой. 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0067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42493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>Доступные и понятные для детей 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>акции можно провести к таким значительным международным датам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>, как </a:t>
            </a:r>
            <a:b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</a:b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/>
            </a:r>
            <a:b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</a:b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>Всемирный день воды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> (22 марта)</a:t>
            </a:r>
            <a:b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</a:b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>акцию «</a:t>
            </a:r>
            <a:r>
              <a:rPr kumimoji="0" lang="ru-RU" alt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>Берегиня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>»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>предлагает организовать Т.Н. </a:t>
            </a:r>
            <a:r>
              <a:rPr kumimoji="0" lang="ru-RU" alt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>Зенина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> .</a:t>
            </a:r>
            <a:b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</a:b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482430"/>
            <a:ext cx="986509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>День Земли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> (22 апреля)</a:t>
            </a:r>
            <a:b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</a:b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>акция «Берегите первоцветы»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/>
            </a:r>
            <a:b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</a:b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/>
            </a:r>
            <a:b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</a:b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>В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>семирный день птиц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> (1 апреля)</a:t>
            </a:r>
            <a:b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</a:b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>акция «Грачи прилетели» 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/>
            </a:r>
            <a:b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49" y="4142381"/>
            <a:ext cx="1621539" cy="21305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84" y="3215691"/>
            <a:ext cx="1621539" cy="213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3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Таким образом, можно сделать вывод, педагогический смысл экологических праздников и акций заключается в том, чтобы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вызвать у детей положительный эмоциональный отклик на природное содержание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Эмоции рождают отношение, воздействуют на личность ребенка в целом, поэтому праздники и досуги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следует проводить регулярно, завершая ими сезон или какой-либо содержательный блок, но не чаще одного раза в 1,5-2 месяца.</a:t>
            </a:r>
            <a:endParaRPr lang="ru-RU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840023"/>
            <a:ext cx="2232248" cy="15704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6532" y="4840023"/>
            <a:ext cx="2304256" cy="157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1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Наталия\Рабочий стол\1-6.gif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251520" y="188640"/>
            <a:ext cx="5970619" cy="621510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6084168" y="836712"/>
            <a:ext cx="27363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Предлагаем вам 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организовать  </a:t>
            </a:r>
          </a:p>
          <a:p>
            <a:pPr algn="ctr"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в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детском 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саду </a:t>
            </a:r>
          </a:p>
          <a:p>
            <a:pPr algn="ctr"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экологические </a:t>
            </a:r>
          </a:p>
          <a:p>
            <a:pPr algn="ctr"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праздники </a:t>
            </a:r>
          </a:p>
          <a:p>
            <a:pPr algn="ctr"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акции,  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приложить все 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усилия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для того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pPr algn="ctr"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чтобы дети 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любили </a:t>
            </a:r>
          </a:p>
          <a:p>
            <a:pPr algn="ctr"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понимали 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природу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»!!!</a:t>
            </a:r>
            <a:endParaRPr lang="ru-RU" sz="2800" dirty="0"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86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800000"/>
                </a:solidFill>
                <a:latin typeface="Times New Roman" panose="02020603050405020304" pitchFamily="18" charset="0"/>
              </a:rPr>
            </a:br>
            <a:r>
              <a:rPr lang="ru-RU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800000"/>
                </a:solidFill>
                <a:latin typeface="Times New Roman" panose="02020603050405020304" pitchFamily="18" charset="0"/>
              </a:rPr>
              <a:t>Природа - единственная книга, на всех своих страницах заключающая глубокое содержание»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90664"/>
            <a:ext cx="2962672" cy="2962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4077072"/>
            <a:ext cx="3754760" cy="2049091"/>
          </a:xfrm>
        </p:spPr>
        <p:txBody>
          <a:bodyPr/>
          <a:lstStyle/>
          <a:p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</a:rPr>
              <a:t>Гёте Иоганн Вольфганг (1749-1832)- немецкий поэт, мыслитель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090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83568" y="548681"/>
            <a:ext cx="7772400" cy="504056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ln>
                <a:solidFill>
                  <a:schemeClr val="bg1"/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1285850" y="3068960"/>
            <a:ext cx="6715172" cy="3352438"/>
            <a:chOff x="607288" y="-815361"/>
            <a:chExt cx="7925152" cy="517581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70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92989" y="3742721"/>
              <a:ext cx="6491880" cy="617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52" y="857571"/>
            <a:ext cx="6838095" cy="51428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9552" y="764704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Проблемами </a:t>
            </a:r>
            <a:r>
              <a:rPr lang="ru-RU" sz="500" b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экологического образован</a:t>
            </a:r>
            <a:r>
              <a:rPr lang="ru-RU" sz="500" b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ия детского дошкол</a:t>
            </a:r>
            <a:r>
              <a:rPr lang="ru-RU" sz="500" b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ьного в</a:t>
            </a:r>
            <a:r>
              <a:rPr lang="ru-RU" sz="500" b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озраста занимались</a:t>
            </a:r>
            <a:r>
              <a:rPr lang="ru-RU" sz="500" b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Е.И.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Залкинд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Е.И. Зол</a:t>
            </a:r>
            <a:r>
              <a:rPr lang="ru-RU" sz="500" b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отова, Л.С.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Игнаткина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500" b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Н.Н. К</a:t>
            </a:r>
            <a:r>
              <a:rPr lang="ru-RU" sz="500" b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ондратьева, С.Н. Рыж</a:t>
            </a:r>
            <a:r>
              <a:rPr lang="ru-RU" sz="500" b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ова, И.А.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Хайдурова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др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0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Автор концепции экол</a:t>
            </a:r>
            <a:r>
              <a:rPr lang="ru-RU" sz="600" baseline="-25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огического вос</a:t>
            </a:r>
            <a:r>
              <a:rPr lang="ru-RU" sz="600" baseline="-25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питания дошкольников, С.</a:t>
            </a:r>
            <a:r>
              <a:rPr lang="ru-RU" sz="600" baseline="-25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Н. Ни</a:t>
            </a:r>
            <a:r>
              <a:rPr lang="ru-RU" sz="600" baseline="-25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колаева, рассматривает </a:t>
            </a:r>
            <a:r>
              <a:rPr lang="ru-RU" sz="600" baseline="-25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понятие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экол</a:t>
            </a:r>
            <a:r>
              <a:rPr lang="ru-RU" sz="600" b="1" baseline="-25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огического воспитания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600" baseline="-25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 озн</a:t>
            </a:r>
            <a:r>
              <a:rPr lang="ru-RU" sz="600" baseline="-25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акомление детей с природо</a:t>
            </a:r>
            <a:r>
              <a:rPr lang="ru-RU" sz="600" baseline="-25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й, в основу кот</a:t>
            </a:r>
            <a:r>
              <a:rPr lang="ru-RU" sz="600" baseline="-25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орого положен экологическ</a:t>
            </a:r>
            <a:r>
              <a:rPr lang="ru-RU" sz="600" baseline="-25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ий под</a:t>
            </a:r>
            <a:r>
              <a:rPr lang="ru-RU" sz="600" baseline="-25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ход, при котором </a:t>
            </a:r>
            <a:r>
              <a:rPr lang="ru-RU" sz="600" baseline="-25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педагогический</a:t>
            </a:r>
            <a:r>
              <a:rPr lang="ru-RU" sz="600" baseline="-25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процесс опирается </a:t>
            </a:r>
            <a:r>
              <a:rPr lang="ru-RU" sz="600" baseline="-25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осн</a:t>
            </a:r>
            <a:r>
              <a:rPr lang="ru-RU" sz="600" baseline="-25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овополагающие идеи и поня</a:t>
            </a:r>
            <a:r>
              <a:rPr lang="ru-RU" sz="600" baseline="-25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тия 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экологии. 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3" name="Picture 2" descr="Картинка 40 из 346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211" y="3513208"/>
            <a:ext cx="3693889" cy="276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07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91236"/>
            <a:ext cx="4824536" cy="248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67544" y="620688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Общени</a:t>
            </a:r>
            <a:r>
              <a:rPr lang="ru-RU" sz="8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 детей с п</a:t>
            </a:r>
            <a:r>
              <a:rPr lang="ru-RU" sz="8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риродой, походы</a:t>
            </a:r>
            <a:r>
              <a:rPr lang="ru-RU" sz="8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экскурс</a:t>
            </a:r>
            <a:r>
              <a:rPr lang="ru-RU" sz="8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ии,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досуги, прир</a:t>
            </a:r>
            <a:r>
              <a:rPr lang="ru-RU" sz="8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одоохранительн</a:t>
            </a:r>
            <a:r>
              <a:rPr lang="ru-RU" sz="8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ые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акции, празд</a:t>
            </a:r>
            <a:r>
              <a:rPr lang="ru-RU" sz="8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ники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</a:t>
            </a:r>
            <a:r>
              <a:rPr lang="ru-RU" sz="8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ы, конкур</a:t>
            </a:r>
            <a:r>
              <a:rPr lang="ru-RU" sz="8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сы, развл</a:t>
            </a:r>
            <a:r>
              <a:rPr lang="ru-RU" sz="8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ечения, выстав</a:t>
            </a:r>
            <a:r>
              <a:rPr lang="ru-RU" sz="8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ки – для того,</a:t>
            </a:r>
            <a:r>
              <a:rPr lang="ru-RU" sz="8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чтобы вызвать п</a:t>
            </a:r>
            <a:r>
              <a:rPr lang="ru-RU" sz="8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оложительн</a:t>
            </a:r>
            <a:r>
              <a:rPr lang="ru-RU" sz="8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ый эмоци</a:t>
            </a:r>
            <a:r>
              <a:rPr lang="ru-RU" sz="8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ональный отк</a:t>
            </a:r>
            <a:r>
              <a:rPr lang="ru-RU" sz="8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лик на природное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содержание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327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выдел</a:t>
            </a:r>
            <a:r>
              <a:rPr lang="ru-RU" sz="500" b="1" baseline="-25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ить несколько фор</a:t>
            </a:r>
            <a:r>
              <a:rPr lang="ru-RU" sz="500" b="1" baseline="-25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 организации эколо</a:t>
            </a:r>
            <a:r>
              <a:rPr lang="ru-RU" sz="500" b="1" baseline="-25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гического обр</a:t>
            </a:r>
            <a:r>
              <a:rPr lang="ru-RU" sz="500" b="1" baseline="-25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азования детей ста</a:t>
            </a:r>
            <a:r>
              <a:rPr lang="ru-RU" sz="500" b="1" baseline="-25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ршего дошкольного в</a:t>
            </a:r>
            <a:r>
              <a:rPr lang="ru-RU" sz="500" b="1" baseline="-25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озраста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Экскурсии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о</a:t>
            </a:r>
            <a:r>
              <a:rPr lang="ru-RU" sz="5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дин из основных в</a:t>
            </a:r>
            <a:r>
              <a:rPr lang="ru-RU" sz="5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идов занятий и осо</a:t>
            </a:r>
            <a:r>
              <a:rPr lang="ru-RU" sz="5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ая форма орга</a:t>
            </a:r>
            <a:r>
              <a:rPr lang="ru-RU" sz="5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низации работы</a:t>
            </a:r>
            <a:r>
              <a:rPr lang="ru-RU" sz="5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 экологическому</a:t>
            </a:r>
            <a:r>
              <a:rPr lang="ru-RU" sz="5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образованию, одна </a:t>
            </a:r>
            <a:r>
              <a:rPr lang="ru-RU" sz="5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 очень труд</a:t>
            </a:r>
            <a:r>
              <a:rPr lang="ru-RU" sz="5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оёмких и сложн</a:t>
            </a:r>
            <a:r>
              <a:rPr lang="ru-RU" sz="5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ых форм обучения.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084" y="2924944"/>
            <a:ext cx="83533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Прогулки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также ш</a:t>
            </a:r>
            <a:r>
              <a:rPr lang="ru-RU" sz="5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ироко использую</a:t>
            </a:r>
            <a:r>
              <a:rPr lang="ru-RU" sz="5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тся для эколог</a:t>
            </a:r>
            <a:r>
              <a:rPr lang="ru-RU" sz="5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ического образования дет</a:t>
            </a:r>
            <a:r>
              <a:rPr lang="ru-RU" sz="5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ей. Тут знакомят</a:t>
            </a:r>
            <a:r>
              <a:rPr lang="ru-RU" sz="5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детей с изме</a:t>
            </a:r>
            <a:r>
              <a:rPr lang="ru-RU" sz="5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нениями природы по</a:t>
            </a:r>
            <a:r>
              <a:rPr lang="ru-RU" sz="5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сез</a:t>
            </a:r>
            <a:r>
              <a:rPr lang="ru-RU" sz="5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онам (пр</a:t>
            </a:r>
            <a:r>
              <a:rPr lang="ru-RU" sz="5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одолжительность дня</a:t>
            </a:r>
            <a:r>
              <a:rPr lang="ru-RU" sz="5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погода, изменен</a:t>
            </a:r>
            <a:r>
              <a:rPr lang="ru-RU" sz="5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ия в жизни растений и ж</a:t>
            </a:r>
            <a:r>
              <a:rPr lang="ru-RU" sz="5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ивот</a:t>
            </a:r>
            <a:r>
              <a:rPr lang="ru-RU" sz="5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ных, тр</a:t>
            </a:r>
            <a:r>
              <a:rPr lang="ru-RU" sz="5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 людей). На про</a:t>
            </a:r>
            <a:r>
              <a:rPr lang="ru-RU" sz="5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гулках можно о</a:t>
            </a:r>
            <a:r>
              <a:rPr lang="ru-RU" sz="5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рганизовать игры с пр</a:t>
            </a:r>
            <a:r>
              <a:rPr lang="ru-RU" sz="5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ирод</a:t>
            </a:r>
            <a:r>
              <a:rPr lang="ru-RU" sz="5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ным ма</a:t>
            </a:r>
            <a:r>
              <a:rPr lang="ru-RU" sz="5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териалом (песок, вода,</a:t>
            </a:r>
            <a:r>
              <a:rPr lang="ru-RU" sz="5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снег, листья, плод</a:t>
            </a:r>
            <a:r>
              <a:rPr lang="ru-RU" sz="5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ы).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праздники</a:t>
            </a:r>
            <a:endParaRPr lang="ru-RU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14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Чтение художестве</a:t>
            </a:r>
            <a:r>
              <a:rPr lang="ru-RU" sz="500" b="1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нной литературы о</a:t>
            </a:r>
            <a:r>
              <a:rPr lang="ru-RU" sz="500" b="1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природе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глубо</a:t>
            </a:r>
            <a:r>
              <a:rPr lang="ru-RU" sz="5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 воздейству</a:t>
            </a:r>
            <a:r>
              <a:rPr lang="ru-RU" sz="5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ет на чу</a:t>
            </a:r>
            <a:r>
              <a:rPr lang="ru-RU" sz="5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вства детей. Преж</a:t>
            </a:r>
            <a:r>
              <a:rPr lang="ru-RU" sz="5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 всего нуж</a:t>
            </a:r>
            <a:r>
              <a:rPr lang="ru-RU" sz="5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 использова</a:t>
            </a:r>
            <a:r>
              <a:rPr lang="ru-RU" sz="5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ть литератур</a:t>
            </a:r>
            <a:r>
              <a:rPr lang="ru-RU" sz="5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у, рек</a:t>
            </a:r>
            <a:r>
              <a:rPr lang="ru-RU" sz="5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омендованную програ</a:t>
            </a:r>
            <a:r>
              <a:rPr lang="ru-RU" sz="5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ммой детского са</a:t>
            </a:r>
            <a:r>
              <a:rPr lang="ru-RU" sz="5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да.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717032"/>
            <a:ext cx="4464496" cy="27598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2012808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Еженедельное прове</a:t>
            </a:r>
            <a:r>
              <a:rPr lang="ru-RU" sz="6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дение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экологиче</a:t>
            </a:r>
            <a:r>
              <a:rPr lang="ru-RU" sz="600" b="1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ских занятий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на</a:t>
            </a:r>
            <a:r>
              <a:rPr lang="ru-RU" sz="6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которых</a:t>
            </a:r>
            <a:r>
              <a:rPr lang="ru-RU" sz="6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дети закре</a:t>
            </a:r>
            <a:r>
              <a:rPr lang="ru-RU" sz="6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пляют и углубляю</a:t>
            </a:r>
            <a:r>
              <a:rPr lang="ru-RU" sz="6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 представления</a:t>
            </a:r>
            <a:r>
              <a:rPr lang="ru-RU" sz="6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 природе, </a:t>
            </a:r>
            <a:r>
              <a:rPr lang="ru-RU" sz="6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полученн</a:t>
            </a:r>
            <a:r>
              <a:rPr lang="ru-RU" sz="6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ые в повсе</a:t>
            </a:r>
            <a:r>
              <a:rPr lang="ru-RU" sz="6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дневной жизни, или</a:t>
            </a:r>
            <a:r>
              <a:rPr lang="ru-RU" sz="6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приобретают н</a:t>
            </a:r>
            <a:r>
              <a:rPr lang="ru-RU" sz="6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овые.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6954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9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1387</Words>
  <Application>Microsoft Office PowerPoint</Application>
  <PresentationFormat>Экран (4:3)</PresentationFormat>
  <Paragraphs>143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Актуальность:</vt:lpstr>
      <vt:lpstr>Презентация PowerPoint</vt:lpstr>
      <vt:lpstr> «Природа - единственная книга, на всех своих страницах заключающая глубокое содержание»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21 марта</vt:lpstr>
      <vt:lpstr>22 марта</vt:lpstr>
      <vt:lpstr>1 апреля</vt:lpstr>
      <vt:lpstr>22 апреля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Экологический-2</dc:title>
  <dc:creator>Фокина Лидия Петровна</dc:creator>
  <cp:keywords>Шаблон презентации</cp:keywords>
  <cp:lastModifiedBy>1</cp:lastModifiedBy>
  <cp:revision>39</cp:revision>
  <dcterms:created xsi:type="dcterms:W3CDTF">2017-02-23T13:11:39Z</dcterms:created>
  <dcterms:modified xsi:type="dcterms:W3CDTF">2018-02-01T16:21:14Z</dcterms:modified>
</cp:coreProperties>
</file>