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0000"/>
    <a:srgbClr val="FF8B8B"/>
    <a:srgbClr val="B07BD7"/>
    <a:srgbClr val="D1B2E8"/>
    <a:srgbClr val="C39B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6"/>
          <p:cNvGrpSpPr/>
          <p:nvPr/>
        </p:nvGrpSpPr>
        <p:grpSpPr>
          <a:xfrm>
            <a:off x="1357290" y="2357431"/>
            <a:ext cx="8033441" cy="3313109"/>
            <a:chOff x="1115616" y="2146449"/>
            <a:chExt cx="7674112" cy="356915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115616" y="2146449"/>
              <a:ext cx="7165477" cy="19893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48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chemeClr val="accent6">
                      <a:lumMod val="50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</a:rPr>
                <a:t>Родительское собрание</a:t>
              </a:r>
            </a:p>
            <a:p>
              <a:pPr algn="ctr">
                <a:defRPr/>
              </a:pPr>
              <a:r>
                <a:rPr lang="ru-RU" sz="66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</a:rPr>
                <a:t>На пороге школы.</a:t>
              </a:r>
              <a:endParaRPr lang="ru-RU" sz="6600" b="1" dirty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705025" y="5317732"/>
              <a:ext cx="5084703" cy="3978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dirty="0" smtClean="0">
                  <a:solidFill>
                    <a:schemeClr val="accent6">
                      <a:lumMod val="50000"/>
                    </a:schemeClr>
                  </a:solidFill>
                </a:rPr>
                <a:t>Подготовила: Воспитатель Паршукова Н.Ф.</a:t>
              </a:r>
              <a:endParaRPr lang="ru-RU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771800" y="404664"/>
            <a:ext cx="4223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МАДОУ «Детский сад № 1» с. Усть-Кулом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698769" y="616530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2017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548680"/>
            <a:ext cx="7560840" cy="5796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ru-RU" sz="2400" b="1" i="1" dirty="0" smtClean="0">
                <a:solidFill>
                  <a:srgbClr val="FF0000"/>
                </a:solidFill>
                <a:ea typeface="Calibri"/>
                <a:cs typeface="Times New Roman"/>
              </a:rPr>
              <a:t>Ситуация 3.</a:t>
            </a:r>
            <a:r>
              <a:rPr lang="ru-RU" sz="2400" b="1" dirty="0" smtClean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ru-RU" sz="2000" b="1" dirty="0" smtClean="0">
                <a:ea typeface="Calibri"/>
                <a:cs typeface="Times New Roman"/>
              </a:rPr>
              <a:t>Родители </a:t>
            </a:r>
            <a:r>
              <a:rPr lang="ru-RU" sz="2000" b="1" dirty="0">
                <a:ea typeface="Calibri"/>
                <a:cs typeface="Times New Roman"/>
              </a:rPr>
              <a:t>6-летней Насти с раннего детства водят ребенка в детский сад, так как сами очень заняты на работе. На день рождения девочки родители пригласили в гости ее сверстников. Настя была рада, она  с удовольствием играла с ребятами в разные игры, даже в «Школу». Однако родители Насти с удивлением заметили, что их дочь не умеет разгадывать загадки, долго думает над простыми вопросами и отвечает невпопад</a:t>
            </a:r>
            <a:r>
              <a:rPr lang="ru-RU" sz="2000" b="1" dirty="0" smtClean="0">
                <a:ea typeface="Calibri"/>
                <a:cs typeface="Times New Roman"/>
              </a:rPr>
              <a:t>.</a:t>
            </a:r>
            <a:endParaRPr lang="ru-RU" sz="1600" b="1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dirty="0">
                <a:ea typeface="Calibri"/>
                <a:cs typeface="Times New Roman"/>
              </a:rPr>
              <a:t>Вопросы:</a:t>
            </a:r>
            <a:endParaRPr lang="ru-RU" sz="14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ea typeface="Calibri"/>
                <a:cs typeface="Times New Roman"/>
              </a:rPr>
              <a:t>О какой неготовности ребенка к школе идет речь?</a:t>
            </a:r>
            <a:endParaRPr lang="ru-RU" sz="14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>
                <a:latin typeface="Times New Roman"/>
                <a:ea typeface="Times New Roman"/>
              </a:rPr>
              <a:t>Достаточно ли занятий только в детском саду?</a:t>
            </a:r>
            <a:endParaRPr lang="ru-RU" sz="1600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>
                <a:latin typeface="Times New Roman"/>
                <a:ea typeface="Times New Roman"/>
              </a:rPr>
              <a:t>Что необходимо делать, чтобы исправить ситуацию? </a:t>
            </a:r>
            <a:endParaRPr lang="ru-RU" sz="16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14006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346105"/>
            <a:ext cx="7416824" cy="5334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ru-RU" sz="2400" b="1" i="1" dirty="0">
                <a:solidFill>
                  <a:srgbClr val="FF0000"/>
                </a:solidFill>
                <a:ea typeface="Calibri"/>
                <a:cs typeface="Times New Roman"/>
              </a:rPr>
              <a:t>Ситуация 4.</a:t>
            </a:r>
            <a:r>
              <a:rPr lang="ru-RU" sz="2400" b="1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ru-RU" sz="2400" b="1" dirty="0">
                <a:ea typeface="Calibri"/>
                <a:cs typeface="Times New Roman"/>
              </a:rPr>
              <a:t>Даша – домашний ребенок. Чтобы подготовить ребенка к школе, мама отдала девочку на подготовительные курсы. Находясь в обществе детей, Даша проявляет явную робость, застенчивость. На занятиях активности не проявляет. От сверстников старается держаться подальше.</a:t>
            </a:r>
            <a:endParaRPr lang="ru-RU" b="1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dirty="0">
                <a:ea typeface="Calibri"/>
                <a:cs typeface="Times New Roman"/>
              </a:rPr>
              <a:t>Вопросы:</a:t>
            </a:r>
            <a:endParaRPr lang="ru-RU" sz="14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ea typeface="Calibri"/>
                <a:cs typeface="Times New Roman"/>
              </a:rPr>
              <a:t>Легко ли будет девочке в школьном коллективе?</a:t>
            </a:r>
            <a:endParaRPr lang="ru-RU" sz="14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ea typeface="Calibri"/>
                <a:cs typeface="Times New Roman"/>
              </a:rPr>
              <a:t>О какой неготовности ребенка идет речь?</a:t>
            </a:r>
            <a:endParaRPr lang="ru-RU" sz="14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>
                <a:latin typeface="Times New Roman"/>
                <a:ea typeface="Times New Roman"/>
              </a:rPr>
              <a:t>Что необходимо делать, чтобы исправить ситуацию?</a:t>
            </a:r>
            <a:endParaRPr lang="ru-RU" sz="16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7270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620688"/>
            <a:ext cx="7272808" cy="1241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r>
              <a:rPr lang="ru-RU" sz="24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Вот пойдёшь в школу там тебе … Ты, наверное, будешь двоечником</a:t>
            </a:r>
            <a:r>
              <a:rPr lang="ru-RU" sz="2400" b="1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?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endParaRPr lang="ru-RU" b="1" dirty="0">
              <a:solidFill>
                <a:srgbClr val="C00000"/>
              </a:solidFill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75656" y="1340768"/>
            <a:ext cx="7272808" cy="17643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endParaRPr lang="ru-RU" sz="2400" b="1" dirty="0" smtClean="0">
              <a:solidFill>
                <a:srgbClr val="0070C0"/>
              </a:solidFill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endParaRPr lang="ru-RU" sz="2400" b="1" dirty="0" smtClean="0">
              <a:solidFill>
                <a:srgbClr val="0070C0"/>
              </a:solidFill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r>
              <a:rPr lang="ru-RU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Знаешь</a:t>
            </a:r>
            <a:r>
              <a:rPr lang="ru-RU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, как мы будем тебя любить, если ты будешь учиться только на пятёрки.</a:t>
            </a:r>
            <a:endParaRPr lang="ru-RU" b="1" dirty="0">
              <a:solidFill>
                <a:srgbClr val="0070C0"/>
              </a:solidFill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2420888"/>
            <a:ext cx="7272808" cy="2189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endParaRPr lang="ru-RU" sz="2400" b="1" dirty="0" smtClean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endParaRPr lang="ru-RU" sz="2400" b="1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endParaRPr lang="ru-RU" sz="2400" b="1" dirty="0" smtClean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r>
              <a:rPr lang="ru-RU" sz="24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Учись </a:t>
            </a:r>
            <a:r>
              <a:rPr lang="ru-RU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так, чтобы за тебя не приходилось краснеть.</a:t>
            </a:r>
            <a:endParaRPr lang="ru-RU" b="1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3303084"/>
            <a:ext cx="7272808" cy="2613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endParaRPr lang="ru-RU" sz="2400" b="1" dirty="0" smtClean="0">
              <a:solidFill>
                <a:srgbClr val="00B050"/>
              </a:solidFill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endParaRPr lang="ru-RU" sz="2400" b="1" dirty="0">
              <a:solidFill>
                <a:srgbClr val="00B050"/>
              </a:solidFill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endParaRPr lang="ru-RU" sz="2400" b="1" dirty="0" smtClean="0">
              <a:solidFill>
                <a:srgbClr val="00B050"/>
              </a:solidFill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endParaRPr lang="ru-RU" sz="2400" b="1" dirty="0">
              <a:solidFill>
                <a:srgbClr val="00B050"/>
              </a:solidFill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r>
              <a:rPr lang="ru-RU" sz="2400" b="1" dirty="0" smtClean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Попробуй </a:t>
            </a:r>
            <a:r>
              <a:rPr lang="ru-RU" sz="2400" b="1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мне только сделай ещё раз такую глупую ошибку. </a:t>
            </a:r>
            <a:endParaRPr lang="ru-RU" b="1" dirty="0">
              <a:solidFill>
                <a:srgbClr val="00B05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87563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67944" y="836712"/>
            <a:ext cx="2255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i="1" dirty="0" smtClean="0">
                <a:solidFill>
                  <a:srgbClr val="C00000"/>
                </a:solidFill>
              </a:rPr>
              <a:t>Правила: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547664" y="1700808"/>
            <a:ext cx="7200800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 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только сообща, все вместе, возможно преодолеть все трудности в воспитании и учебе детей.</a:t>
            </a:r>
            <a:endParaRPr lang="ru-RU" sz="2000" dirty="0">
              <a:solidFill>
                <a:schemeClr val="accent5">
                  <a:lumMod val="50000"/>
                </a:schemeClr>
              </a:solidFill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47664" y="3501008"/>
            <a:ext cx="7200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Times New Roman"/>
                <a:ea typeface="Times New Roman"/>
              </a:rPr>
              <a:t>-  никогда не сравнивайте своего ребенка с другим! Нет кого-то или чего-то лучше или хуже. Есть ДРУГОЕ!</a:t>
            </a:r>
            <a:r>
              <a:rPr lang="ru-RU" dirty="0">
                <a:solidFill>
                  <a:srgbClr val="00B050"/>
                </a:solidFill>
                <a:latin typeface="Times New Roman"/>
                <a:ea typeface="Times New Roman"/>
              </a:rPr>
              <a:t> </a:t>
            </a:r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57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9912" y="330786"/>
            <a:ext cx="24216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Заповеди</a:t>
            </a:r>
            <a:r>
              <a:rPr lang="ru-RU" sz="2800" b="1" dirty="0" smtClean="0">
                <a:solidFill>
                  <a:srgbClr val="C00000"/>
                </a:solidFill>
              </a:rPr>
              <a:t>: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11256" y="1196752"/>
            <a:ext cx="69931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1. Родившийся </a:t>
            </a:r>
            <a:r>
              <a:rPr lang="ru-RU" sz="2000" b="1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ребенок в семье должен быть всегда желанным.</a:t>
            </a:r>
            <a:endParaRPr lang="ru-RU" sz="1600" b="1" dirty="0">
              <a:solidFill>
                <a:srgbClr val="00B050"/>
              </a:solidFill>
              <a:ea typeface="Calibri"/>
              <a:cs typeface="Times New Roman"/>
            </a:endParaRPr>
          </a:p>
          <a:p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        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81410" y="2270900"/>
            <a:ext cx="6408712" cy="423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Times New Roman"/>
                <a:cs typeface="Times New Roman"/>
              </a:rPr>
              <a:t>2. Не </a:t>
            </a:r>
            <a:r>
              <a:rPr lang="ru-RU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Times New Roman"/>
                <a:cs typeface="Times New Roman"/>
              </a:rPr>
              <a:t>оставляйте маленьких детей без присмотра.</a:t>
            </a:r>
            <a:endParaRPr lang="ru-RU" sz="1600" b="1" dirty="0">
              <a:solidFill>
                <a:schemeClr val="tx2">
                  <a:lumMod val="60000"/>
                  <a:lumOff val="40000"/>
                </a:schemeClr>
              </a:solidFill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1254" y="3096230"/>
            <a:ext cx="64189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/>
                <a:ea typeface="Times New Roman"/>
              </a:rPr>
              <a:t>3. Научите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/>
                <a:ea typeface="Times New Roman"/>
              </a:rPr>
              <a:t>ребенка общаться с окружающим миром.</a:t>
            </a:r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11256" y="3932287"/>
            <a:ext cx="671500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4. Научите </a:t>
            </a:r>
            <a:r>
              <a:rPr lang="ru-RU" sz="20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ребенка распознавать добро и зло, истинные намерения людей.</a:t>
            </a:r>
            <a:endParaRPr lang="ru-RU" sz="1600" b="1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11256" y="5013176"/>
            <a:ext cx="6777168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5. Научите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ребенка самостоятельно с честью и достоинством, без ущерба для жизни, выходить их сложных жизненных ситуаций.</a:t>
            </a:r>
            <a:endParaRPr lang="ru-RU" sz="1600" b="1" dirty="0">
              <a:solidFill>
                <a:schemeClr val="accent5">
                  <a:lumMod val="75000"/>
                </a:schemeClr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86196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76983" y="2306489"/>
            <a:ext cx="72008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Спасибо большое!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6746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412776"/>
            <a:ext cx="6912768" cy="4233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«Быть готовым к школе – не значит уметь читать, писать и считать.</a:t>
            </a:r>
            <a:endParaRPr lang="ru-RU" sz="28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Быть готовым к школе –  значит быть готовым всему этому научиться». </a:t>
            </a:r>
            <a:endParaRPr lang="ru-RU" sz="28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 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Венгер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Л.А.</a:t>
            </a:r>
            <a:endParaRPr lang="ru-RU" sz="1400" b="1" dirty="0"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1"/>
          <p:cNvGrpSpPr>
            <a:grpSpLocks/>
          </p:cNvGrpSpPr>
          <p:nvPr/>
        </p:nvGrpSpPr>
        <p:grpSpPr bwMode="auto">
          <a:xfrm>
            <a:off x="395536" y="874250"/>
            <a:ext cx="7358115" cy="1709636"/>
            <a:chOff x="607288" y="-2958873"/>
            <a:chExt cx="7925152" cy="2734175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607288" y="-815361"/>
              <a:ext cx="7925152" cy="590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/>
              </a:pPr>
              <a:endParaRPr lang="ru-RU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8" name="Прямоугольник 3"/>
            <p:cNvSpPr>
              <a:spLocks noChangeArrowheads="1"/>
            </p:cNvSpPr>
            <p:nvPr/>
          </p:nvSpPr>
          <p:spPr bwMode="auto">
            <a:xfrm>
              <a:off x="2699546" y="-2958873"/>
              <a:ext cx="3628503" cy="647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endParaRPr lang="ru-RU" sz="2000" b="1" dirty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423248" y="755986"/>
            <a:ext cx="69515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</a:rPr>
              <a:t>Интеллектуальная готовность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31640" y="1412776"/>
            <a:ext cx="7488832" cy="4025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latin typeface="Times New Roman"/>
                <a:ea typeface="Calibri"/>
                <a:cs typeface="Times New Roman"/>
              </a:rPr>
              <a:t>предполагает развитость основных психических процессов: восприятия, памяти, внимания, мышления; (ребёнок должен уметь выделять существенное в явлениях окружающей действительности, уметь сравнить их, видеть сходное и отличное, он должен научиться рассуждать, делать выводы).</a:t>
            </a:r>
            <a:endParaRPr lang="ru-RU" sz="2000" b="1" dirty="0"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404664"/>
            <a:ext cx="7272808" cy="4680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600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Мотивационная </a:t>
            </a:r>
            <a:r>
              <a:rPr lang="ru-RU" sz="3600" b="1" i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готовность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b="1" dirty="0">
                <a:latin typeface="Times New Roman"/>
                <a:ea typeface="Calibri"/>
                <a:cs typeface="Times New Roman"/>
              </a:rPr>
              <a:t>предполагает у школьника желание принять новую социальную роль – роль ученика. Для этого важно, чтобы школа привлекала своей главной деятельностью – учёбой.</a:t>
            </a:r>
            <a:endParaRPr lang="ru-RU" sz="2800" b="1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99744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476672"/>
            <a:ext cx="7200800" cy="4892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4000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Волевая готовность </a:t>
            </a:r>
            <a:endParaRPr lang="ru-RU" sz="4000" b="1" i="1" dirty="0" smtClean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smtClean="0">
                <a:latin typeface="Times New Roman"/>
                <a:ea typeface="Calibri"/>
                <a:cs typeface="Times New Roman"/>
              </a:rPr>
              <a:t>предполагает</a:t>
            </a:r>
            <a:r>
              <a:rPr lang="ru-RU" sz="3200" b="1" dirty="0">
                <a:latin typeface="Times New Roman"/>
                <a:ea typeface="Calibri"/>
                <a:cs typeface="Times New Roman"/>
              </a:rPr>
              <a:t>, что ребёнок способен поставить цель, принять решение, наметить план действий, исполнить его, проявить определённые усилия, оценить результат своего усилия; а так же уметь слушать и выполнять указания взрослого.</a:t>
            </a:r>
            <a:endParaRPr lang="ru-RU" sz="2400" b="1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49128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404664"/>
            <a:ext cx="7200800" cy="418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200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Коммуникативная готовность </a:t>
            </a:r>
            <a:endParaRPr lang="ru-RU" sz="3200" b="1" i="1" dirty="0" smtClean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smtClean="0">
                <a:latin typeface="Times New Roman"/>
                <a:ea typeface="Calibri"/>
                <a:cs typeface="Times New Roman"/>
              </a:rPr>
              <a:t>предполагает </a:t>
            </a:r>
            <a:r>
              <a:rPr lang="ru-RU" sz="3200" b="1" dirty="0">
                <a:latin typeface="Times New Roman"/>
                <a:ea typeface="Calibri"/>
                <a:cs typeface="Times New Roman"/>
              </a:rPr>
              <a:t>потребность ребёнка в общении, в том числе в общении с взрослым на новом уровне, умение войти в детское общество, действовать совместно с другими, уступать, подчиняться.</a:t>
            </a:r>
            <a:endParaRPr lang="ru-RU" sz="1400" b="1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68646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476673"/>
            <a:ext cx="7272808" cy="2485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200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Физиологическая готовность </a:t>
            </a:r>
            <a:endParaRPr lang="ru-RU" sz="3200" b="1" i="1" dirty="0" smtClean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smtClean="0">
                <a:latin typeface="Times New Roman"/>
                <a:ea typeface="Calibri"/>
                <a:cs typeface="Times New Roman"/>
              </a:rPr>
              <a:t>это </a:t>
            </a:r>
            <a:r>
              <a:rPr lang="ru-RU" sz="3200" b="1" dirty="0">
                <a:latin typeface="Times New Roman"/>
                <a:ea typeface="Calibri"/>
                <a:cs typeface="Times New Roman"/>
              </a:rPr>
              <a:t>уровень развития основных функциональных систем организма и состояния его здоровья. </a:t>
            </a:r>
            <a:endParaRPr lang="ru-RU" sz="2400" b="1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45061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761603"/>
            <a:ext cx="7128792" cy="3857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sz="2000" b="1" i="1" dirty="0">
                <a:solidFill>
                  <a:srgbClr val="FF0000"/>
                </a:solidFill>
                <a:ea typeface="Calibri"/>
                <a:cs typeface="Times New Roman"/>
              </a:rPr>
              <a:t>Ситуация 1.</a:t>
            </a:r>
            <a:r>
              <a:rPr lang="ru-RU" sz="2000" b="1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ru-RU" sz="2000" b="1" dirty="0">
                <a:ea typeface="Calibri"/>
                <a:cs typeface="Times New Roman"/>
              </a:rPr>
              <a:t>Мама Артема считает, что ее сын имеет необходимый запас знаний, умений и навыков для обучения в школе. Но в беседе с ним она узнала, что у него нет желания идти в школу.</a:t>
            </a:r>
            <a:endParaRPr lang="ru-RU" sz="1600" b="1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dirty="0">
                <a:ea typeface="Calibri"/>
                <a:cs typeface="Times New Roman"/>
              </a:rPr>
              <a:t>Вопросы:</a:t>
            </a:r>
            <a:endParaRPr lang="ru-RU" sz="14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ea typeface="Calibri"/>
                <a:cs typeface="Times New Roman"/>
              </a:rPr>
              <a:t>Будет ли успешным обучение ребенка в школе?</a:t>
            </a:r>
            <a:endParaRPr lang="ru-RU" sz="14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ea typeface="Calibri"/>
                <a:cs typeface="Times New Roman"/>
              </a:rPr>
              <a:t>О какой неготовности ребенка идет речь?</a:t>
            </a:r>
            <a:endParaRPr lang="ru-RU" sz="14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>
                <a:latin typeface="Times New Roman"/>
                <a:ea typeface="Times New Roman"/>
              </a:rPr>
              <a:t>Что необходимо делать, чтобы исправить ситуацию? </a:t>
            </a:r>
            <a:endParaRPr lang="ru-RU" sz="16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24084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404664"/>
            <a:ext cx="7416824" cy="5334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ru-RU" sz="2400" b="1" i="1" dirty="0">
                <a:solidFill>
                  <a:srgbClr val="FF0000"/>
                </a:solidFill>
                <a:ea typeface="Calibri"/>
                <a:cs typeface="Times New Roman"/>
              </a:rPr>
              <a:t>Ситуация 2.</a:t>
            </a:r>
            <a:r>
              <a:rPr lang="ru-RU" sz="2400" b="1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ru-RU" sz="2400" b="1" dirty="0">
                <a:ea typeface="Calibri"/>
                <a:cs typeface="Times New Roman"/>
              </a:rPr>
              <a:t>Сережа был довольно развитым мальчиком. К моменту поступления в школу он мог читать, знал много стихов. Но, несмотря на то, что Сережа пошел в школу с большой радостью, с первых дней учебы он стал нарушать школьную дисциплину: вертелся на уроках, не слушал объяснения учителя.</a:t>
            </a:r>
            <a:endParaRPr lang="ru-RU" b="1" dirty="0"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dirty="0">
                <a:ea typeface="Calibri"/>
                <a:cs typeface="Times New Roman"/>
              </a:rPr>
              <a:t>Вопросы:</a:t>
            </a:r>
            <a:endParaRPr lang="ru-RU" sz="14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ea typeface="Calibri"/>
                <a:cs typeface="Times New Roman"/>
              </a:rPr>
              <a:t>Что послужило причиной неуспехов в школе?</a:t>
            </a:r>
            <a:endParaRPr lang="ru-RU" sz="14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ea typeface="Calibri"/>
                <a:cs typeface="Times New Roman"/>
              </a:rPr>
              <a:t>О какой неготовности ребенка идет речь?</a:t>
            </a:r>
            <a:endParaRPr lang="ru-RU" sz="14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>
                <a:latin typeface="Times New Roman"/>
                <a:ea typeface="Times New Roman"/>
              </a:rPr>
              <a:t>Что необходимо делать, чтобы исправить ситуацию?</a:t>
            </a:r>
            <a:endParaRPr lang="ru-RU" sz="16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609616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30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74806"/>
      </a:hlink>
      <a:folHlink>
        <a:srgbClr val="974806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643</Words>
  <Application>Microsoft Office PowerPoint</Application>
  <PresentationFormat>Экран (4:3)</PresentationFormat>
  <Paragraphs>62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Monotype Corsiva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Тетрадь на спирали</dc:title>
  <dc:creator>Фокина Лидия Петровна</dc:creator>
  <cp:keywords>Шаблон презентации</cp:keywords>
  <cp:lastModifiedBy>Надежда Паршукова</cp:lastModifiedBy>
  <cp:revision>15</cp:revision>
  <cp:lastPrinted>2017-02-05T15:28:25Z</cp:lastPrinted>
  <dcterms:created xsi:type="dcterms:W3CDTF">2014-11-07T17:01:55Z</dcterms:created>
  <dcterms:modified xsi:type="dcterms:W3CDTF">2018-01-31T09:22:39Z</dcterms:modified>
</cp:coreProperties>
</file>