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9" d="100"/>
          <a:sy n="79" d="100"/>
        </p:scale>
        <p:origin x="-126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AE3DA6-2358-477A-B3B5-9ED4A76F0CB5}" type="datetimeFigureOut">
              <a:rPr lang="ru-RU">
                <a:solidFill>
                  <a:prstClr val="black"/>
                </a:solidFill>
              </a:rPr>
              <a:pPr/>
              <a:t>01.02.2018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85ADF-72E8-4178-A5BC-CEE319FCA0A6}" type="slidenum">
              <a:rPr lang="ru-RU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AE3DA6-2358-477A-B3B5-9ED4A76F0CB5}" type="datetimeFigureOut">
              <a:rPr lang="ru-RU">
                <a:solidFill>
                  <a:prstClr val="black"/>
                </a:solidFill>
              </a:rPr>
              <a:pPr/>
              <a:t>01.02.2018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85ADF-72E8-4178-A5BC-CEE319FCA0A6}" type="slidenum">
              <a:rPr lang="ru-RU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AE3DA6-2358-477A-B3B5-9ED4A76F0CB5}" type="datetimeFigureOut">
              <a:rPr lang="ru-RU">
                <a:solidFill>
                  <a:prstClr val="black"/>
                </a:solidFill>
              </a:rPr>
              <a:pPr/>
              <a:t>01.02.2018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85ADF-72E8-4178-A5BC-CEE319FCA0A6}" type="slidenum">
              <a:rPr lang="ru-RU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AE3DA6-2358-477A-B3B5-9ED4A76F0CB5}" type="datetimeFigureOut">
              <a:rPr lang="ru-RU">
                <a:solidFill>
                  <a:prstClr val="black"/>
                </a:solidFill>
              </a:rPr>
              <a:pPr/>
              <a:t>01.02.2018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85ADF-72E8-4178-A5BC-CEE319FCA0A6}" type="slidenum">
              <a:rPr lang="ru-RU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AE3DA6-2358-477A-B3B5-9ED4A76F0CB5}" type="datetimeFigureOut">
              <a:rPr lang="ru-RU">
                <a:solidFill>
                  <a:prstClr val="black"/>
                </a:solidFill>
              </a:rPr>
              <a:pPr/>
              <a:t>01.02.2018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85ADF-72E8-4178-A5BC-CEE319FCA0A6}" type="slidenum">
              <a:rPr lang="ru-RU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AE3DA6-2358-477A-B3B5-9ED4A76F0CB5}" type="datetimeFigureOut">
              <a:rPr lang="ru-RU">
                <a:solidFill>
                  <a:prstClr val="black"/>
                </a:solidFill>
              </a:rPr>
              <a:pPr/>
              <a:t>01.02.2018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85ADF-72E8-4178-A5BC-CEE319FCA0A6}" type="slidenum">
              <a:rPr lang="ru-RU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AE3DA6-2358-477A-B3B5-9ED4A76F0CB5}" type="datetimeFigureOut">
              <a:rPr lang="ru-RU">
                <a:solidFill>
                  <a:prstClr val="black"/>
                </a:solidFill>
              </a:rPr>
              <a:pPr/>
              <a:t>01.02.2018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85ADF-72E8-4178-A5BC-CEE319FCA0A6}" type="slidenum">
              <a:rPr lang="ru-RU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AE3DA6-2358-477A-B3B5-9ED4A76F0CB5}" type="datetimeFigureOut">
              <a:rPr lang="ru-RU">
                <a:solidFill>
                  <a:prstClr val="black"/>
                </a:solidFill>
              </a:rPr>
              <a:pPr/>
              <a:t>01.02.2018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85ADF-72E8-4178-A5BC-CEE319FCA0A6}" type="slidenum">
              <a:rPr lang="ru-RU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AE3DA6-2358-477A-B3B5-9ED4A76F0CB5}" type="datetimeFigureOut">
              <a:rPr lang="ru-RU">
                <a:solidFill>
                  <a:prstClr val="black"/>
                </a:solidFill>
              </a:rPr>
              <a:pPr/>
              <a:t>01.02.2018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85ADF-72E8-4178-A5BC-CEE319FCA0A6}" type="slidenum">
              <a:rPr lang="ru-RU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AE3DA6-2358-477A-B3B5-9ED4A76F0CB5}" type="datetimeFigureOut">
              <a:rPr lang="ru-RU">
                <a:solidFill>
                  <a:prstClr val="black"/>
                </a:solidFill>
              </a:rPr>
              <a:pPr/>
              <a:t>01.02.2018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85ADF-72E8-4178-A5BC-CEE319FCA0A6}" type="slidenum">
              <a:rPr lang="ru-RU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AE3DA6-2358-477A-B3B5-9ED4A76F0CB5}" type="datetimeFigureOut">
              <a:rPr lang="ru-RU">
                <a:solidFill>
                  <a:prstClr val="black"/>
                </a:solidFill>
              </a:rPr>
              <a:pPr/>
              <a:t>01.02.2018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A85ADF-72E8-4178-A5BC-CEE319FCA0A6}" type="slidenum">
              <a:rPr lang="ru-RU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 userDrawn="1"/>
        </p:nvSpPr>
        <p:spPr>
          <a:xfrm>
            <a:off x="395536" y="404664"/>
            <a:ext cx="8352928" cy="60486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grpSp>
        <p:nvGrpSpPr>
          <p:cNvPr id="2" name="Группа 13"/>
          <p:cNvGrpSpPr/>
          <p:nvPr userDrawn="1"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8" name="Рисунок 7" descr="0_8781d_ea3e27ef_L.png"/>
            <p:cNvPicPr>
              <a:picLocks noChangeAspect="1"/>
            </p:cNvPicPr>
            <p:nvPr userDrawn="1"/>
          </p:nvPicPr>
          <p:blipFill>
            <a:blip r:embed="rId13" cstate="print"/>
            <a:srcRect l="2290" r="2660"/>
            <a:stretch>
              <a:fillRect/>
            </a:stretch>
          </p:blipFill>
          <p:spPr>
            <a:xfrm>
              <a:off x="0" y="0"/>
              <a:ext cx="5976664" cy="546224"/>
            </a:xfrm>
            <a:prstGeom prst="rect">
              <a:avLst/>
            </a:prstGeom>
          </p:spPr>
        </p:pic>
        <p:pic>
          <p:nvPicPr>
            <p:cNvPr id="9" name="Рисунок 8" descr="0_8781d_ea3e27ef_L.png"/>
            <p:cNvPicPr>
              <a:picLocks noChangeAspect="1"/>
            </p:cNvPicPr>
            <p:nvPr userDrawn="1"/>
          </p:nvPicPr>
          <p:blipFill>
            <a:blip r:embed="rId13" cstate="print"/>
            <a:srcRect l="2290" r="2660"/>
            <a:stretch>
              <a:fillRect/>
            </a:stretch>
          </p:blipFill>
          <p:spPr>
            <a:xfrm flipV="1">
              <a:off x="0" y="6311776"/>
              <a:ext cx="5976664" cy="546224"/>
            </a:xfrm>
            <a:prstGeom prst="rect">
              <a:avLst/>
            </a:prstGeom>
          </p:spPr>
        </p:pic>
        <p:pic>
          <p:nvPicPr>
            <p:cNvPr id="10" name="Рисунок 9" descr="0_8781d_ea3e27ef_L.png"/>
            <p:cNvPicPr>
              <a:picLocks noChangeAspect="1"/>
            </p:cNvPicPr>
            <p:nvPr userDrawn="1"/>
          </p:nvPicPr>
          <p:blipFill>
            <a:blip r:embed="rId13" cstate="print"/>
            <a:srcRect l="2290" r="2660"/>
            <a:stretch>
              <a:fillRect/>
            </a:stretch>
          </p:blipFill>
          <p:spPr>
            <a:xfrm rot="16200000">
              <a:off x="-2751224" y="3155888"/>
              <a:ext cx="6048672" cy="546224"/>
            </a:xfrm>
            <a:prstGeom prst="rect">
              <a:avLst/>
            </a:prstGeom>
          </p:spPr>
        </p:pic>
        <p:pic>
          <p:nvPicPr>
            <p:cNvPr id="11" name="Рисунок 10" descr="0_8781d_ea3e27ef_L.png"/>
            <p:cNvPicPr>
              <a:picLocks noChangeAspect="1"/>
            </p:cNvPicPr>
            <p:nvPr userDrawn="1"/>
          </p:nvPicPr>
          <p:blipFill>
            <a:blip r:embed="rId13" cstate="print"/>
            <a:srcRect l="2290" r="2660"/>
            <a:stretch>
              <a:fillRect/>
            </a:stretch>
          </p:blipFill>
          <p:spPr>
            <a:xfrm rot="5400000" flipH="1">
              <a:off x="5846552" y="3155888"/>
              <a:ext cx="6048672" cy="546224"/>
            </a:xfrm>
            <a:prstGeom prst="rect">
              <a:avLst/>
            </a:prstGeom>
          </p:spPr>
        </p:pic>
        <p:pic>
          <p:nvPicPr>
            <p:cNvPr id="12" name="Рисунок 11" descr="0_8781d_ea3e27ef_L.png"/>
            <p:cNvPicPr>
              <a:picLocks noChangeAspect="1"/>
            </p:cNvPicPr>
            <p:nvPr userDrawn="1"/>
          </p:nvPicPr>
          <p:blipFill>
            <a:blip r:embed="rId13" cstate="print"/>
            <a:srcRect l="2290" r="46758"/>
            <a:stretch>
              <a:fillRect/>
            </a:stretch>
          </p:blipFill>
          <p:spPr>
            <a:xfrm>
              <a:off x="5940152" y="0"/>
              <a:ext cx="3203848" cy="546224"/>
            </a:xfrm>
            <a:prstGeom prst="rect">
              <a:avLst/>
            </a:prstGeom>
          </p:spPr>
        </p:pic>
        <p:pic>
          <p:nvPicPr>
            <p:cNvPr id="13" name="Рисунок 12" descr="0_8781d_ea3e27ef_L.png"/>
            <p:cNvPicPr>
              <a:picLocks noChangeAspect="1"/>
            </p:cNvPicPr>
            <p:nvPr userDrawn="1"/>
          </p:nvPicPr>
          <p:blipFill>
            <a:blip r:embed="rId13" cstate="print"/>
            <a:srcRect l="2290" r="46758"/>
            <a:stretch>
              <a:fillRect/>
            </a:stretch>
          </p:blipFill>
          <p:spPr>
            <a:xfrm flipV="1">
              <a:off x="5940152" y="6311776"/>
              <a:ext cx="3203848" cy="546224"/>
            </a:xfrm>
            <a:prstGeom prst="rect">
              <a:avLst/>
            </a:prstGeom>
          </p:spPr>
        </p:pic>
      </p:grpSp>
      <p:sp>
        <p:nvSpPr>
          <p:cNvPr id="13313" name="Rectangle 1"/>
          <p:cNvSpPr>
            <a:spLocks noChangeArrowheads="1"/>
          </p:cNvSpPr>
          <p:nvPr userDrawn="1"/>
        </p:nvSpPr>
        <p:spPr bwMode="auto">
          <a:xfrm>
            <a:off x="0" y="6642556"/>
            <a:ext cx="1245854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8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FokinaLida.75@mail.ru</a:t>
            </a:r>
            <a:endParaRPr lang="en-US" sz="800" dirty="0">
              <a:solidFill>
                <a:prstClr val="black">
                  <a:lumMod val="75000"/>
                  <a:lumOff val="2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13" Type="http://schemas.openxmlformats.org/officeDocument/2006/relationships/image" Target="../media/image16.jpg"/><Relationship Id="rId3" Type="http://schemas.openxmlformats.org/officeDocument/2006/relationships/image" Target="../media/image6.jpeg"/><Relationship Id="rId7" Type="http://schemas.openxmlformats.org/officeDocument/2006/relationships/image" Target="../media/image10.JPG"/><Relationship Id="rId12" Type="http://schemas.openxmlformats.org/officeDocument/2006/relationships/image" Target="../media/image15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11" Type="http://schemas.openxmlformats.org/officeDocument/2006/relationships/image" Target="../media/image14.jpeg"/><Relationship Id="rId5" Type="http://schemas.openxmlformats.org/officeDocument/2006/relationships/image" Target="../media/image8.jpeg"/><Relationship Id="rId10" Type="http://schemas.openxmlformats.org/officeDocument/2006/relationships/image" Target="../media/image13.jpeg"/><Relationship Id="rId4" Type="http://schemas.openxmlformats.org/officeDocument/2006/relationships/image" Target="../media/image7.jpg"/><Relationship Id="rId9" Type="http://schemas.openxmlformats.org/officeDocument/2006/relationships/image" Target="../media/image12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"/>
          <p:cNvGrpSpPr/>
          <p:nvPr/>
        </p:nvGrpSpPr>
        <p:grpSpPr>
          <a:xfrm>
            <a:off x="755577" y="1772816"/>
            <a:ext cx="7704856" cy="3216845"/>
            <a:chOff x="1115616" y="2132856"/>
            <a:chExt cx="7165477" cy="3335255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115616" y="2132856"/>
              <a:ext cx="7165477" cy="105304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endParaRPr lang="ru-RU" sz="6000" b="1" dirty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361672" y="5085184"/>
              <a:ext cx="4910120" cy="38292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defRPr/>
              </a:pPr>
              <a:endParaRPr lang="ru-RU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endParaRPr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548632" y="1772817"/>
            <a:ext cx="7911802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Конструкт 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практического занятия </a:t>
            </a:r>
          </a:p>
          <a:p>
            <a:pPr algn="ctr"/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 средней группе</a:t>
            </a:r>
          </a:p>
          <a:p>
            <a:pPr algn="ctr"/>
            <a:r>
              <a:rPr lang="ru-RU" sz="2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«Поможем растениям»</a:t>
            </a:r>
            <a:endParaRPr lang="ru-RU" sz="2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580112" y="4005064"/>
            <a:ext cx="2880321" cy="224676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ru-RU" sz="14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ru-RU" sz="1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ru-RU" sz="14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ru-RU" sz="1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ru-RU" sz="14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ru-RU" sz="1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ru-RU" sz="1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С</a:t>
            </a:r>
            <a:r>
              <a:rPr lang="ru-RU" sz="1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оставила </a:t>
            </a:r>
            <a:r>
              <a:rPr lang="ru-RU" sz="1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воспиталь</a:t>
            </a:r>
            <a:r>
              <a:rPr lang="ru-RU" sz="1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средней группы  МАДОУ № 1</a:t>
            </a:r>
          </a:p>
          <a:p>
            <a:pPr algn="ctr"/>
            <a:r>
              <a:rPr lang="ru-RU" sz="1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с. Усть-Кулом:</a:t>
            </a:r>
          </a:p>
          <a:p>
            <a:pPr algn="ctr"/>
            <a:r>
              <a:rPr lang="ru-RU" sz="1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Паршукова</a:t>
            </a:r>
            <a:r>
              <a:rPr lang="ru-RU" sz="1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Н.Ф.</a:t>
            </a:r>
            <a:endParaRPr lang="ru-RU" sz="1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3573016"/>
            <a:ext cx="2477176" cy="23450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692696"/>
            <a:ext cx="7848872" cy="56184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>Цель:</a:t>
            </a:r>
            <a:r>
              <a:rPr lang="ru-RU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организовать практическую деятельность детей в природе посредством ухода за комнатными растениями в уголке природы. </a:t>
            </a:r>
            <a:br>
              <a:rPr lang="ru-RU" dirty="0"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>Задачи:</a:t>
            </a:r>
            <a:r>
              <a:rPr lang="ru-RU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/>
            </a:r>
            <a:br>
              <a:rPr lang="ru-RU" dirty="0">
                <a:latin typeface="Times New Roman"/>
                <a:ea typeface="Times New Roman"/>
                <a:cs typeface="Times New Roman"/>
              </a:rPr>
            </a:br>
            <a:r>
              <a:rPr lang="ru-RU" dirty="0">
                <a:latin typeface="Times New Roman"/>
                <a:ea typeface="Times New Roman"/>
                <a:cs typeface="Times New Roman"/>
              </a:rPr>
              <a:t>- Воспитывать у детей желание трудиться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; помогать друг другу в труде.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/>
            </a:r>
            <a:br>
              <a:rPr lang="ru-RU" dirty="0">
                <a:latin typeface="Times New Roman"/>
                <a:ea typeface="Times New Roman"/>
                <a:cs typeface="Times New Roman"/>
              </a:rPr>
            </a:br>
            <a:r>
              <a:rPr lang="ru-RU" dirty="0">
                <a:latin typeface="Times New Roman"/>
                <a:ea typeface="Times New Roman"/>
                <a:cs typeface="Times New Roman"/>
              </a:rPr>
              <a:t>- Продолжать учить ухаживать за комнатными растениями;</a:t>
            </a:r>
            <a:br>
              <a:rPr lang="ru-RU" dirty="0">
                <a:latin typeface="Times New Roman"/>
                <a:ea typeface="Times New Roman"/>
                <a:cs typeface="Times New Roman"/>
              </a:rPr>
            </a:br>
            <a:r>
              <a:rPr lang="ru-RU" dirty="0">
                <a:latin typeface="Times New Roman"/>
                <a:ea typeface="Times New Roman"/>
                <a:cs typeface="Times New Roman"/>
              </a:rPr>
              <a:t>- Развивать у детей наблюдательность и любознательность;</a:t>
            </a:r>
            <a:br>
              <a:rPr lang="ru-RU" dirty="0">
                <a:latin typeface="Times New Roman"/>
                <a:ea typeface="Times New Roman"/>
                <a:cs typeface="Times New Roman"/>
              </a:rPr>
            </a:br>
            <a:r>
              <a:rPr lang="ru-RU" dirty="0">
                <a:latin typeface="Times New Roman"/>
                <a:ea typeface="Times New Roman"/>
                <a:cs typeface="Times New Roman"/>
              </a:rPr>
              <a:t>- Воспитывать бережное и заботливое отношение к природе.</a:t>
            </a:r>
            <a:br>
              <a:rPr lang="ru-RU" dirty="0"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>Форма организации:</a:t>
            </a:r>
            <a:r>
              <a:rPr lang="ru-RU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коллективный труд.</a:t>
            </a:r>
            <a:br>
              <a:rPr lang="ru-RU" dirty="0">
                <a:latin typeface="Times New Roman"/>
                <a:ea typeface="Times New Roman"/>
                <a:cs typeface="Times New Roman"/>
              </a:rPr>
            </a:br>
            <a:r>
              <a:rPr lang="ru-RU" b="1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>Вид труда:</a:t>
            </a:r>
            <a:r>
              <a:rPr lang="ru-RU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труд в природе. 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>Предварительная работа:</a:t>
            </a:r>
            <a:r>
              <a:rPr lang="ru-RU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 lang="ru-RU" sz="1600" dirty="0">
              <a:solidFill>
                <a:srgbClr val="7030A0"/>
              </a:solidFill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- Труд в уголке природы.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- Беседы.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- Рассматривание схем. </a:t>
            </a:r>
            <a:endParaRPr lang="ru-RU" sz="1600" dirty="0">
              <a:ea typeface="Calibri"/>
              <a:cs typeface="Times New Roman"/>
            </a:endParaRPr>
          </a:p>
          <a:p>
            <a:r>
              <a:rPr lang="ru-RU" b="1" dirty="0">
                <a:latin typeface="Times New Roman"/>
                <a:ea typeface="Times New Roman"/>
              </a:rPr>
              <a:t/>
            </a:r>
            <a:br>
              <a:rPr lang="ru-RU" b="1" dirty="0">
                <a:latin typeface="Times New Roman"/>
                <a:ea typeface="Times New Roman"/>
              </a:rPr>
            </a:br>
            <a:r>
              <a:rPr lang="ru-RU" b="1" dirty="0">
                <a:solidFill>
                  <a:srgbClr val="7030A0"/>
                </a:solidFill>
                <a:latin typeface="Times New Roman"/>
                <a:ea typeface="Times New Roman"/>
              </a:rPr>
              <a:t>Оборудование</a:t>
            </a:r>
            <a:r>
              <a:rPr lang="ru-RU" dirty="0">
                <a:solidFill>
                  <a:srgbClr val="7030A0"/>
                </a:solidFill>
                <a:latin typeface="Times New Roman"/>
                <a:ea typeface="Times New Roman"/>
              </a:rPr>
              <a:t>:</a:t>
            </a:r>
            <a:r>
              <a:rPr lang="ru-RU" dirty="0">
                <a:latin typeface="Times New Roman"/>
                <a:ea typeface="Times New Roman"/>
              </a:rPr>
              <a:t> 2 тазика, тряпочки по количеству детей, фартучки по количеству детей, палочки для рыхления, лейки, </a:t>
            </a:r>
            <a:r>
              <a:rPr lang="ru-RU" dirty="0" smtClean="0">
                <a:latin typeface="Times New Roman"/>
                <a:ea typeface="Times New Roman"/>
              </a:rPr>
              <a:t>опрыскиватели, кисточки,</a:t>
            </a:r>
            <a:r>
              <a:rPr lang="ru-RU" dirty="0">
                <a:latin typeface="Times New Roman"/>
                <a:ea typeface="Times New Roman"/>
              </a:rPr>
              <a:t/>
            </a:r>
            <a:br>
              <a:rPr lang="ru-RU" dirty="0">
                <a:latin typeface="Times New Roman"/>
                <a:ea typeface="Times New Roman"/>
              </a:rPr>
            </a:br>
            <a:r>
              <a:rPr lang="ru-RU" dirty="0" smtClean="0">
                <a:latin typeface="Times New Roman"/>
                <a:ea typeface="Times New Roman"/>
              </a:rPr>
              <a:t>комнатные растения</a:t>
            </a:r>
            <a:r>
              <a:rPr lang="ru-RU" dirty="0">
                <a:latin typeface="Times New Roman"/>
                <a:ea typeface="Times New Roman"/>
              </a:rPr>
              <a:t>.</a:t>
            </a:r>
            <a:br>
              <a:rPr lang="ru-RU" dirty="0">
                <a:latin typeface="Times New Roman"/>
                <a:ea typeface="Times New Roman"/>
              </a:rPr>
            </a:b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6218" y="3068960"/>
            <a:ext cx="2356102" cy="199669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3293" y="1988840"/>
            <a:ext cx="2913295" cy="26734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Прямоугольник 1"/>
          <p:cNvSpPr/>
          <p:nvPr/>
        </p:nvSpPr>
        <p:spPr>
          <a:xfrm>
            <a:off x="611560" y="764704"/>
            <a:ext cx="7848872" cy="47189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>Организация, содержание и методика руководства коллективным трудом детей по уходу за комнатными растениями:</a:t>
            </a:r>
            <a:br>
              <a:rPr lang="ru-RU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dirty="0">
                <a:latin typeface="Times New Roman"/>
                <a:ea typeface="Times New Roman"/>
                <a:cs typeface="Times New Roman"/>
              </a:rPr>
              <a:t>- Ребятки, сегодня к нам пришли  гости, поздороваемся с ними: «Добрый день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!».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- Ребята, сегодня к нам пришел еще один гость – это цветочная фея.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-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Здравствуй,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добрая фея. 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-Но Фея пришла не просто так, она пришла по делу. 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- «Ребята! Беда! Злой волшебник узнал, что у вас в группе очень много красивых растений и решил отобрать их у нас! Он послал своих помощников – пыль и грязь, чтобы они поселились на растениях, и они засохли».</a:t>
            </a:r>
            <a:br>
              <a:rPr lang="ru-RU" dirty="0">
                <a:latin typeface="Times New Roman"/>
                <a:ea typeface="Times New Roman"/>
                <a:cs typeface="Times New Roman"/>
              </a:rPr>
            </a:br>
            <a:r>
              <a:rPr lang="ru-RU" dirty="0">
                <a:latin typeface="Times New Roman"/>
                <a:ea typeface="Times New Roman"/>
                <a:cs typeface="Times New Roman"/>
              </a:rPr>
              <a:t>- Не печалься, цветочная фея, мы спасём наши растения!</a:t>
            </a:r>
            <a:br>
              <a:rPr lang="ru-RU" dirty="0">
                <a:latin typeface="Times New Roman"/>
                <a:ea typeface="Times New Roman"/>
                <a:cs typeface="Times New Roman"/>
              </a:rPr>
            </a:br>
            <a:r>
              <a:rPr lang="ru-RU" dirty="0">
                <a:latin typeface="Times New Roman"/>
                <a:ea typeface="Times New Roman"/>
                <a:cs typeface="Times New Roman"/>
              </a:rPr>
              <a:t>- Ребята, давайте прогоним этих злючек! Я вам помогу.</a:t>
            </a:r>
            <a:br>
              <a:rPr lang="ru-RU" dirty="0">
                <a:latin typeface="Times New Roman"/>
                <a:ea typeface="Times New Roman"/>
                <a:cs typeface="Times New Roman"/>
              </a:rPr>
            </a:br>
            <a:r>
              <a:rPr lang="ru-RU" dirty="0">
                <a:latin typeface="Times New Roman"/>
                <a:ea typeface="Times New Roman"/>
                <a:cs typeface="Times New Roman"/>
              </a:rPr>
              <a:t>- Скажите, как мы будем бороться с врагами? Посмотрите на доску (Схема)</a:t>
            </a:r>
            <a:endParaRPr lang="ru-RU" sz="16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39649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011094"/>
            <a:ext cx="2088231" cy="2116605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3003" y="4993827"/>
            <a:ext cx="1458416" cy="10618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5045029"/>
            <a:ext cx="1188132" cy="118813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9316" y="4725144"/>
            <a:ext cx="1105925" cy="16588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4654488"/>
            <a:ext cx="2160240" cy="18002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8109" y="3521110"/>
            <a:ext cx="1489205" cy="11988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1056" y="2096410"/>
            <a:ext cx="1623310" cy="127129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9305" y="698491"/>
            <a:ext cx="1575561" cy="12424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8536" y="3367700"/>
            <a:ext cx="1633109" cy="12867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1645" y="3367700"/>
            <a:ext cx="1583648" cy="12867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781" y="3367701"/>
            <a:ext cx="1813166" cy="12102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0533" y="695414"/>
            <a:ext cx="2417545" cy="2417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3389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836712"/>
            <a:ext cx="7560840" cy="5458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dirty="0">
                <a:latin typeface="Times New Roman"/>
                <a:ea typeface="Times New Roman"/>
                <a:cs typeface="Times New Roman"/>
              </a:rPr>
              <a:t>-Каким надо сделать растение? (чистым, красивым)</a:t>
            </a:r>
            <a:endParaRPr lang="ru-RU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dirty="0">
                <a:latin typeface="Times New Roman"/>
                <a:ea typeface="Times New Roman"/>
                <a:cs typeface="Times New Roman"/>
              </a:rPr>
              <a:t>-Какое сейчас растение? (грязное, пыльное)</a:t>
            </a:r>
            <a:endParaRPr lang="ru-RU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dirty="0">
                <a:latin typeface="Times New Roman"/>
                <a:ea typeface="Times New Roman"/>
                <a:cs typeface="Times New Roman"/>
              </a:rPr>
              <a:t>- Чем мы будем мыть растение? (с помощью воды, тряпочек, пульверизатора)</a:t>
            </a:r>
            <a:endParaRPr lang="ru-RU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dirty="0">
                <a:latin typeface="Times New Roman"/>
                <a:ea typeface="Times New Roman"/>
                <a:cs typeface="Times New Roman"/>
              </a:rPr>
              <a:t>-Чем будем рыхлить землю? (палочками, чтобы не повредить корни…)</a:t>
            </a:r>
            <a:endParaRPr lang="ru-RU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dirty="0">
                <a:latin typeface="Times New Roman"/>
                <a:ea typeface="Times New Roman"/>
                <a:cs typeface="Times New Roman"/>
              </a:rPr>
              <a:t>- Как будем мыть? (крупные листья протрём тряпочкой</a:t>
            </a:r>
            <a:r>
              <a:rPr lang="ru-RU" sz="1400" dirty="0" smtClean="0"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sz="1400" dirty="0">
                <a:latin typeface="Times New Roman"/>
                <a:ea typeface="Times New Roman"/>
                <a:cs typeface="Times New Roman"/>
              </a:rPr>
              <a:t>мелкие листочки будем </a:t>
            </a:r>
            <a:r>
              <a:rPr lang="ru-RU" sz="1400" dirty="0" smtClean="0">
                <a:latin typeface="Times New Roman"/>
                <a:ea typeface="Times New Roman"/>
                <a:cs typeface="Times New Roman"/>
              </a:rPr>
              <a:t>опрыскивать, с ворсистых мы будем убирать с помощью мягкой кисточки).</a:t>
            </a:r>
            <a:endParaRPr lang="ru-RU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dirty="0">
                <a:latin typeface="Times New Roman"/>
                <a:ea typeface="Times New Roman"/>
                <a:cs typeface="Times New Roman"/>
              </a:rPr>
              <a:t>-Каким станет растение после мытья? (чистым, красивым).</a:t>
            </a:r>
            <a:endParaRPr lang="ru-RU" sz="1400" dirty="0">
              <a:ea typeface="Calibri"/>
              <a:cs typeface="Times New Roman"/>
            </a:endParaRPr>
          </a:p>
          <a:p>
            <a:pPr marL="285750" indent="-285750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ru-RU" sz="1400" dirty="0" smtClean="0">
                <a:latin typeface="Times New Roman"/>
                <a:ea typeface="Times New Roman"/>
                <a:cs typeface="Times New Roman"/>
              </a:rPr>
              <a:t>И </a:t>
            </a:r>
            <a:r>
              <a:rPr lang="ru-RU" sz="1400" dirty="0">
                <a:latin typeface="Times New Roman"/>
                <a:ea typeface="Times New Roman"/>
                <a:cs typeface="Times New Roman"/>
              </a:rPr>
              <a:t>чтобы мы с вами не забыли, как нужно ухаживать за растениями, у нас в уголке природы есть подсказка</a:t>
            </a:r>
            <a:r>
              <a:rPr lang="ru-RU" sz="1400" dirty="0" smtClean="0">
                <a:latin typeface="Times New Roman"/>
                <a:ea typeface="Times New Roman"/>
                <a:cs typeface="Times New Roman"/>
              </a:rPr>
              <a:t>.</a:t>
            </a:r>
          </a:p>
          <a:p>
            <a:pPr marL="285750" indent="-285750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ru-RU" sz="1400" dirty="0" smtClean="0">
                <a:latin typeface="Times New Roman"/>
                <a:ea typeface="Times New Roman"/>
                <a:cs typeface="Times New Roman"/>
              </a:rPr>
              <a:t>Но, ребята, нам нужна защитная одежда, чтобы защититься от вредителей. Как вы думаете, что будет нашей защитной одеждой.</a:t>
            </a:r>
          </a:p>
          <a:p>
            <a:pPr marL="285750" indent="-285750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ru-RU" sz="1400" dirty="0" smtClean="0">
                <a:latin typeface="Times New Roman"/>
                <a:ea typeface="Times New Roman"/>
                <a:cs typeface="Times New Roman"/>
              </a:rPr>
              <a:t>Правильно, фартучки. Давайте наденем их.</a:t>
            </a:r>
          </a:p>
          <a:p>
            <a:pPr marL="285750" indent="-285750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ru-RU" sz="1400" dirty="0" smtClean="0">
                <a:latin typeface="Times New Roman"/>
                <a:ea typeface="Times New Roman"/>
                <a:cs typeface="Times New Roman"/>
              </a:rPr>
              <a:t>Всё </a:t>
            </a:r>
            <a:r>
              <a:rPr lang="ru-RU" sz="1400" dirty="0">
                <a:latin typeface="Times New Roman"/>
                <a:ea typeface="Times New Roman"/>
                <a:cs typeface="Times New Roman"/>
              </a:rPr>
              <a:t>всем понятно? Тогда начинаем работу по спасению наших растений.</a:t>
            </a:r>
            <a:br>
              <a:rPr lang="ru-RU" sz="1400" dirty="0">
                <a:latin typeface="Times New Roman"/>
                <a:ea typeface="Times New Roman"/>
                <a:cs typeface="Times New Roman"/>
              </a:rPr>
            </a:br>
            <a:r>
              <a:rPr lang="ru-RU" sz="1400" dirty="0">
                <a:latin typeface="Times New Roman"/>
                <a:ea typeface="Times New Roman"/>
                <a:cs typeface="Times New Roman"/>
              </a:rPr>
              <a:t>- Сейчас каждый подойдёт к своему растению, польёт его, а затем уберёт с него злую пыль.</a:t>
            </a:r>
            <a:br>
              <a:rPr lang="ru-RU" sz="1400" dirty="0">
                <a:latin typeface="Times New Roman"/>
                <a:ea typeface="Times New Roman"/>
                <a:cs typeface="Times New Roman"/>
              </a:rPr>
            </a:br>
            <a:r>
              <a:rPr lang="ru-RU" sz="1400" dirty="0">
                <a:latin typeface="Times New Roman"/>
                <a:ea typeface="Times New Roman"/>
                <a:cs typeface="Times New Roman"/>
              </a:rPr>
              <a:t>- Не забудьте, ребята, что тряпочки мы отжимаем хорошо. С крупных листьев пыль удаляем влажной тряпочкой, </a:t>
            </a:r>
            <a:r>
              <a:rPr lang="ru-RU" sz="1400" dirty="0" smtClean="0">
                <a:latin typeface="Times New Roman"/>
                <a:ea typeface="Times New Roman"/>
                <a:cs typeface="Times New Roman"/>
              </a:rPr>
              <a:t>с </a:t>
            </a:r>
            <a:r>
              <a:rPr lang="ru-RU" sz="1400" dirty="0">
                <a:latin typeface="Times New Roman"/>
                <a:ea typeface="Times New Roman"/>
                <a:cs typeface="Times New Roman"/>
              </a:rPr>
              <a:t>мелкими листочками – </a:t>
            </a:r>
            <a:r>
              <a:rPr lang="ru-RU" sz="1400" dirty="0" smtClean="0">
                <a:latin typeface="Times New Roman"/>
                <a:ea typeface="Times New Roman"/>
                <a:cs typeface="Times New Roman"/>
              </a:rPr>
              <a:t>опрыскиваем, а с ворсистых листочков мы пыль уберем с помощью мягких кисточек, я вам покажу, как.</a:t>
            </a:r>
            <a:endParaRPr lang="ru-RU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48956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692696"/>
            <a:ext cx="6174432" cy="3087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- поработали, устали, можно и отдохнуть: 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Наши чудные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цветки,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Распускают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лепестки.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Ветерок чуть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дышит,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Лепестки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колышет.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Наши чудные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цветки,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Закрывают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лепестки,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Головой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качают,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Тихо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засыпают.</a:t>
            </a:r>
            <a:endParaRPr lang="ru-RU" sz="1600" dirty="0">
              <a:ea typeface="Calibri"/>
              <a:cs typeface="Times New Roman"/>
            </a:endParaRPr>
          </a:p>
        </p:txBody>
      </p:sp>
      <p:pic>
        <p:nvPicPr>
          <p:cNvPr id="1026" name="Picture 2" descr="C:\Users\1\Desktop\32901525.111967160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2984" y="1268760"/>
            <a:ext cx="3983632" cy="466416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3464495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620688"/>
            <a:ext cx="7848872" cy="58964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>Анализ детской деятельности:</a:t>
            </a:r>
            <a:br>
              <a:rPr lang="ru-RU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dirty="0">
                <a:latin typeface="Times New Roman"/>
                <a:ea typeface="Times New Roman"/>
                <a:cs typeface="Times New Roman"/>
              </a:rPr>
              <a:t>- Вот какие вы у меня все молодцы! Как стараетесь, дружно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работали,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всю пыль убрали с растений, теперь злому волшебнику ни за что до них не добраться! 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-Ребята вам понравилось ухаживать за растениями?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- Что вам больше всего понравилось? Чего было труднее всего?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-Мы теперь будем часто убирать пыль с наших растений.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-Давайте поблагодарим цветочную фею, что предупредила нас.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-Спасибо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тебе,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цветочная фея.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- Все вы ребята молодцы, сейчас я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пойду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и всем </a:t>
            </a:r>
            <a:r>
              <a:rPr lang="ru-RU" dirty="0" smtClean="0">
                <a:latin typeface="Times New Roman"/>
                <a:ea typeface="Times New Roman"/>
                <a:cs typeface="Times New Roman"/>
              </a:rPr>
              <a:t>расскажу, </a:t>
            </a:r>
            <a:r>
              <a:rPr lang="ru-RU" dirty="0">
                <a:latin typeface="Times New Roman"/>
                <a:ea typeface="Times New Roman"/>
                <a:cs typeface="Times New Roman"/>
              </a:rPr>
              <a:t>какие в этой группе хорошие, добрые детки, как они дружно работают!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- До свиданья, цветочная фея.</a:t>
            </a:r>
            <a:endParaRPr lang="ru-RU" sz="16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- Теперь дежурные отнесут тазики в умывальную комнату, выльют из них воду и поставят на место, а все остальные ребята повесят тряпочки на батарею, фартучки – в шкафчик.</a:t>
            </a:r>
            <a:endParaRPr lang="ru-RU" sz="16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47103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252</Words>
  <Application>Microsoft Office PowerPoint</Application>
  <PresentationFormat>Экран (4:3)</PresentationFormat>
  <Paragraphs>51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Компас</dc:creator>
  <cp:lastModifiedBy>1</cp:lastModifiedBy>
  <cp:revision>13</cp:revision>
  <cp:lastPrinted>2014-11-17T18:12:35Z</cp:lastPrinted>
  <dcterms:created xsi:type="dcterms:W3CDTF">2014-03-26T12:53:23Z</dcterms:created>
  <dcterms:modified xsi:type="dcterms:W3CDTF">2018-02-01T14:31:20Z</dcterms:modified>
</cp:coreProperties>
</file>