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74" r:id="rId11"/>
    <p:sldId id="27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linda6035.ucoz.r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 userDrawn="1"/>
        </p:nvSpPr>
        <p:spPr>
          <a:xfrm>
            <a:off x="1500166" y="142852"/>
            <a:ext cx="7500990" cy="6572296"/>
          </a:xfrm>
          <a:prstGeom prst="rect">
            <a:avLst/>
          </a:prstGeom>
          <a:blipFill>
            <a:blip r:embed="rId13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142844" y="142852"/>
            <a:ext cx="1214446" cy="6572296"/>
          </a:xfrm>
          <a:prstGeom prst="rect">
            <a:avLst/>
          </a:prstGeom>
          <a:blipFill>
            <a:blip r:embed="rId13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40" name="Рисунок 39" descr="0_b4102_1793a431_S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214282" y="3071810"/>
            <a:ext cx="522290" cy="456133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142844" y="6500834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http://linda6035.ucoz.ru/</a:t>
            </a:r>
            <a:endParaRPr lang="ru-RU" sz="80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img-fotki.yandex.ru/get/9299/134091466.f5/0_d4d6e_ccd0a668_S"/>
          <p:cNvPicPr>
            <a:picLocks noChangeAspect="1" noChangeArrowheads="1"/>
          </p:cNvPicPr>
          <p:nvPr userDrawn="1"/>
        </p:nvPicPr>
        <p:blipFill>
          <a:blip r:embed="rId16" cstate="email"/>
          <a:srcRect/>
          <a:stretch>
            <a:fillRect/>
          </a:stretch>
        </p:blipFill>
        <p:spPr bwMode="auto">
          <a:xfrm flipH="1">
            <a:off x="285720" y="5072074"/>
            <a:ext cx="1009650" cy="1428750"/>
          </a:xfrm>
          <a:prstGeom prst="rect">
            <a:avLst/>
          </a:prstGeom>
          <a:noFill/>
        </p:spPr>
      </p:pic>
      <p:pic>
        <p:nvPicPr>
          <p:cNvPr id="17412" name="Picture 4" descr="http://img-fotki.yandex.ru/get/6613/134091466.a/0_8eae3_6ea58e84_S"/>
          <p:cNvPicPr>
            <a:picLocks noChangeAspect="1" noChangeArrowheads="1"/>
          </p:cNvPicPr>
          <p:nvPr userDrawn="1"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285720" y="1500174"/>
            <a:ext cx="1071570" cy="1190633"/>
          </a:xfrm>
          <a:prstGeom prst="rect">
            <a:avLst/>
          </a:prstGeom>
          <a:noFill/>
        </p:spPr>
      </p:pic>
      <p:pic>
        <p:nvPicPr>
          <p:cNvPr id="17414" name="Picture 6" descr="http://img-fotki.yandex.ru/get/9300/134091466.c5/0_c98b9_19d24419_S"/>
          <p:cNvPicPr>
            <a:picLocks noChangeAspect="1" noChangeArrowheads="1"/>
          </p:cNvPicPr>
          <p:nvPr userDrawn="1"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142844" y="0"/>
            <a:ext cx="1214446" cy="1214446"/>
          </a:xfrm>
          <a:prstGeom prst="rect">
            <a:avLst/>
          </a:prstGeom>
          <a:noFill/>
        </p:spPr>
      </p:pic>
      <p:pic>
        <p:nvPicPr>
          <p:cNvPr id="17418" name="Picture 10" descr="http://img-fotki.yandex.ru/get/4904/134091466.f5/0_d4d6d_4740c1eb_S"/>
          <p:cNvPicPr>
            <a:picLocks noChangeAspect="1" noChangeArrowheads="1"/>
          </p:cNvPicPr>
          <p:nvPr userDrawn="1"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142844" y="3000372"/>
            <a:ext cx="1176112" cy="642942"/>
          </a:xfrm>
          <a:prstGeom prst="rect">
            <a:avLst/>
          </a:prstGeom>
          <a:noFill/>
        </p:spPr>
      </p:pic>
      <p:pic>
        <p:nvPicPr>
          <p:cNvPr id="17420" name="Picture 12" descr="http://img-fotki.yandex.ru/get/9558/134091466.9a/0_c0378_bebb161_S"/>
          <p:cNvPicPr>
            <a:picLocks noChangeAspect="1" noChangeArrowheads="1"/>
          </p:cNvPicPr>
          <p:nvPr userDrawn="1"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214282" y="4000504"/>
            <a:ext cx="1043121" cy="78581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bridalgalbeautysolutions.typepad.com/.a/6a00d8354d8b3869e20120a552fff7970b-800wi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2.guns.ru/forums/icons/forum_pictures/002591/2591281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img-fotki.yandex.ru/get/5109/larisa-7799.26/0_81310_59a414b5_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turizm.ru/country_gallery/73/656.jpe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2100492" y="1166823"/>
            <a:ext cx="6643734" cy="4149146"/>
            <a:chOff x="1146702" y="795114"/>
            <a:chExt cx="7165477" cy="470926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46702" y="795114"/>
              <a:ext cx="7165477" cy="22007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«Эта удивительная соль»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5085184"/>
              <a:ext cx="5084703" cy="4191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937153" y="496144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Опытно - экспериментальная деятельность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77921" y="513130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4581128"/>
            <a:ext cx="35241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Паршукова</a:t>
            </a: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Н.Ф., воспитатель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 №1»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alt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</a:t>
            </a: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Кулом</a:t>
            </a: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-main-pic" descr="Картинка 128 из 11570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153" y="2998319"/>
            <a:ext cx="2586241" cy="224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3851920" y="62373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2016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04664"/>
            <a:ext cx="7272808" cy="3180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Ещё поваренная соль обладает хотя и слабым, но антибактериальным</a:t>
            </a:r>
            <a:r>
              <a:rPr lang="ru-RU" b="1" dirty="0">
                <a:solidFill>
                  <a:srgbClr val="0070C0"/>
                </a:solidFill>
                <a:ea typeface="Times New Roman"/>
                <a:cs typeface="Times New Roman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свойством.</a:t>
            </a:r>
            <a:endParaRPr lang="ru-RU" b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Если обжёг палец, то можно присыпать обожженное место солью.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«Сначала немного пощиплет, но нужно потерпеть, зато через день ранка затянется».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933056"/>
            <a:ext cx="3817929" cy="213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23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04664"/>
            <a:ext cx="7128792" cy="1189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Многие раствором соли промывают нос при насморке.</a:t>
            </a:r>
            <a:endParaRPr lang="ru-RU" sz="2400" b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541" y="2132856"/>
            <a:ext cx="4165054" cy="299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73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60648"/>
            <a:ext cx="7272808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688" lvl="0" indent="-411163" algn="ctr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ru-RU" altLang="ru-RU" sz="2800" b="1" dirty="0">
                <a:solidFill>
                  <a:srgbClr val="0000CC"/>
                </a:solidFill>
                <a:latin typeface="Times New Roman"/>
              </a:rPr>
              <a:t>Соль необходима для жизни человека, </a:t>
            </a:r>
          </a:p>
          <a:p>
            <a:pPr marL="547688" lvl="0" indent="-411163" algn="ctr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ru-RU" altLang="ru-RU" sz="2800" b="1" dirty="0">
                <a:solidFill>
                  <a:srgbClr val="FF0000"/>
                </a:solidFill>
                <a:latin typeface="Times New Roman"/>
              </a:rPr>
              <a:t>но избыток соли приводит </a:t>
            </a:r>
          </a:p>
          <a:p>
            <a:pPr marL="547688" lvl="0" indent="-411163" algn="ctr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ru-RU" altLang="ru-RU" sz="2800" b="1" dirty="0">
                <a:solidFill>
                  <a:srgbClr val="FF0000"/>
                </a:solidFill>
                <a:latin typeface="Times New Roman"/>
              </a:rPr>
              <a:t>к серьёзным заболеваниям.</a:t>
            </a:r>
          </a:p>
        </p:txBody>
      </p:sp>
      <p:pic>
        <p:nvPicPr>
          <p:cNvPr id="1026" name="Picture 2" descr="C:\Users\1\Desktop\bigstock_human_circulatory_system_full_303320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2856"/>
            <a:ext cx="2056650" cy="405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лим\Documents\с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24944"/>
            <a:ext cx="2628292" cy="219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6016" y="5805264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можно подтвердить путем 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проведения простого опыта.</a:t>
            </a:r>
          </a:p>
        </p:txBody>
      </p:sp>
    </p:spTree>
    <p:extLst>
      <p:ext uri="{BB962C8B-B14F-4D97-AF65-F5344CB8AC3E}">
        <p14:creationId xmlns:p14="http://schemas.microsoft.com/office/powerpoint/2010/main" val="62454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32656"/>
            <a:ext cx="2347117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100" b="1" kern="0" dirty="0">
                <a:ln w="6350">
                  <a:noFill/>
                </a:ln>
                <a:solidFill>
                  <a:srgbClr val="FF66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Опыт 2.</a:t>
            </a:r>
            <a:r>
              <a:rPr lang="ru-RU" sz="4100" b="1" kern="0" dirty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80788" y="1051340"/>
            <a:ext cx="728369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Взяли 3 стакана. В первый налили воду и опустили шерстяную нитку. Во втором стакане сделали слабый раствор соли, опустили в него нитку. В третьем стакане сделали насыщенный раствор соли, опустили нитку. Представили, что нитка – это сосуд человека. Через неделю мы увидели вот такую картину…</a:t>
            </a:r>
            <a:endParaRPr lang="ru-RU" sz="16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93917"/>
            <a:ext cx="2643152" cy="19823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971" y="2893191"/>
            <a:ext cx="2644120" cy="19830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99792" y="5177626"/>
            <a:ext cx="669674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Таким образом от избытка соли  засоряются сосуды в человеческом организме, что приводит к серьёзным заболеваниям.</a:t>
            </a:r>
            <a:endParaRPr lang="ru-RU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5177626"/>
            <a:ext cx="1270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altLang="ru-RU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293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88640"/>
            <a:ext cx="741682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0" cap="none" spc="0" normalizeH="0" baseline="0" noProof="0" dirty="0">
                <a:ln w="6350">
                  <a:noFill/>
                </a:ln>
                <a:solidFill>
                  <a:srgbClr val="FF66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Опыт 3.</a:t>
            </a:r>
            <a:r>
              <a:rPr kumimoji="0" lang="ru-RU" sz="4100" b="1" i="0" u="none" strike="noStrike" kern="0" cap="none" spc="0" normalizeH="0" baseline="0" noProof="0" dirty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ru-RU" sz="3600" b="1" i="0" u="none" strike="noStrike" kern="0" cap="none" spc="0" normalizeH="0" baseline="0" noProof="0" dirty="0">
                <a:ln w="6350">
                  <a:noFill/>
                </a:ln>
                <a:solidFill>
                  <a:srgbClr val="0000CC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Незамерзающая вода.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5" y="1124744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налили воду в две банки . В одну из них добавили соль, затем обе банки вынесли на улицу на несколько часов. Банка с обычной водой замерзла полностью, а в банке с соленой водой образовались кристаллы, но вода полностью не замерзла.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513074"/>
            <a:ext cx="2304256" cy="22671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492861"/>
            <a:ext cx="3076818" cy="23076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72636" y="4847527"/>
            <a:ext cx="72478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u="sng" dirty="0">
                <a:solidFill>
                  <a:srgbClr val="FF0000"/>
                </a:solidFill>
                <a:latin typeface="Tahoma" pitchFamily="34" charset="0"/>
              </a:rPr>
              <a:t>Вывод</a:t>
            </a:r>
            <a:r>
              <a:rPr lang="ru-RU" altLang="ru-RU" sz="2800" dirty="0">
                <a:solidFill>
                  <a:srgbClr val="FF0000"/>
                </a:solidFill>
                <a:latin typeface="Tahoma" pitchFamily="34" charset="0"/>
              </a:rPr>
              <a:t>:  соль понижает температуру замерзания воды.  Это свойство используют при борьбе с                обледенением.</a:t>
            </a:r>
            <a:r>
              <a:rPr lang="ru-RU" altLang="ru-RU" sz="2800" dirty="0">
                <a:solidFill>
                  <a:srgbClr val="FF6600"/>
                </a:solidFill>
                <a:latin typeface="Tahoma" pitchFamily="34" charset="0"/>
              </a:rPr>
              <a:t/>
            </a:r>
            <a:br>
              <a:rPr lang="ru-RU" altLang="ru-RU" sz="2800" dirty="0">
                <a:solidFill>
                  <a:srgbClr val="FF6600"/>
                </a:solidFill>
                <a:latin typeface="Tahoma" pitchFamily="34" charset="0"/>
              </a:rPr>
            </a:br>
            <a:endParaRPr lang="ru-RU" altLang="ru-RU" sz="3200" dirty="0">
              <a:solidFill>
                <a:prstClr val="white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7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8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688" lvl="0" indent="-411163" algn="ctr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ru-RU" altLang="ru-RU" sz="3200" dirty="0">
                <a:solidFill>
                  <a:srgbClr val="0000CC"/>
                </a:solidFill>
                <a:latin typeface="Times New Roman"/>
              </a:rPr>
              <a:t>Также техническая соль, которыми подсыпают наши дороги с целью борьбы с обледенением, приводит к коррозиям кузовных частей городского и личного автотранспорта.</a:t>
            </a:r>
          </a:p>
        </p:txBody>
      </p:sp>
      <p:pic>
        <p:nvPicPr>
          <p:cNvPr id="3" name="Picture 6" descr="1302290812_sposoby_zashity_ot_korrozii_kuzo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68960"/>
            <a:ext cx="4354491" cy="285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64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60648"/>
            <a:ext cx="7272808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0" cap="none" spc="0" normalizeH="0" baseline="0" noProof="0" dirty="0">
                <a:ln w="6350">
                  <a:noFill/>
                </a:ln>
                <a:solidFill>
                  <a:srgbClr val="FF66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Опыт 4.</a:t>
            </a:r>
            <a:r>
              <a:rPr kumimoji="0" lang="ru-RU" sz="4100" b="1" i="0" u="none" strike="noStrike" kern="0" cap="none" spc="0" normalizeH="0" baseline="0" noProof="0" dirty="0">
                <a:ln w="6350">
                  <a:noFill/>
                </a:ln>
                <a:solidFill>
                  <a:srgbClr val="0F6FC6">
                    <a:lumMod val="60000"/>
                    <a:lumOff val="40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ru-RU" sz="3200" b="1" i="0" u="none" strike="noStrike" kern="0" cap="none" spc="0" normalizeH="0" baseline="0" noProof="0" dirty="0">
                <a:ln w="6350">
                  <a:noFill/>
                </a:ln>
                <a:solidFill>
                  <a:srgbClr val="0000CC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Воздействие соли на металл.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757" y="2564904"/>
            <a:ext cx="1944216" cy="2592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8327" y="1556792"/>
            <a:ext cx="7254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</a:rPr>
              <a:t>Мы поместили в соленую воду гвоздь, через 3 дня </a:t>
            </a:r>
          </a:p>
          <a:p>
            <a:pPr algn="ctr"/>
            <a:r>
              <a:rPr lang="ru-RU" sz="2400" dirty="0">
                <a:solidFill>
                  <a:schemeClr val="tx2"/>
                </a:solidFill>
              </a:rPr>
              <a:t>обнаружили, что на гвозде появилась ржавчина.</a:t>
            </a:r>
          </a:p>
        </p:txBody>
      </p:sp>
      <p:pic>
        <p:nvPicPr>
          <p:cNvPr id="7" name="i-main-pic" descr="Картинка 36 из 56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80177" y="2583813"/>
            <a:ext cx="2727325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84122" y="5179259"/>
            <a:ext cx="73803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u="sng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Вывод:</a:t>
            </a:r>
            <a:r>
              <a:rPr lang="ru-RU" altLang="ru-RU" sz="2400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 соль оставляет следы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на металле, вызывая тем самым образование ржавчины, которая служит началом коррозии металлических поверхностей.</a:t>
            </a:r>
            <a:endParaRPr lang="ru-RU" altLang="ru-RU" sz="2400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71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32656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688" lvl="0" indent="-411163" algn="ctr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ru-RU" altLang="ru-RU" sz="3200" b="1" dirty="0">
                <a:solidFill>
                  <a:srgbClr val="0000CC"/>
                </a:solidFill>
                <a:latin typeface="Times New Roman"/>
              </a:rPr>
              <a:t>Использование антигололёдной соли приводит к порче обуви и одежды человека. </a:t>
            </a:r>
          </a:p>
        </p:txBody>
      </p:sp>
      <p:pic>
        <p:nvPicPr>
          <p:cNvPr id="3" name="Picture 6" descr="Соль на кожанных кросовках Adi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72816"/>
            <a:ext cx="497205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4077072"/>
            <a:ext cx="7272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u="sng" dirty="0">
                <a:solidFill>
                  <a:srgbClr val="FF0000"/>
                </a:solidFill>
                <a:latin typeface="Tahoma" pitchFamily="34" charset="0"/>
              </a:rPr>
              <a:t>Вывод</a:t>
            </a:r>
            <a:r>
              <a:rPr lang="ru-RU" altLang="ru-RU" sz="2800" dirty="0">
                <a:solidFill>
                  <a:srgbClr val="FF0000"/>
                </a:solidFill>
                <a:latin typeface="Tahoma" pitchFamily="34" charset="0"/>
              </a:rPr>
              <a:t>: соль разрушительно влияет на нашу обувь. И поэтому необходимо каждый день мыть и начищать обувь кремом, что поможет нашей обуви иметь красивый вид.</a:t>
            </a:r>
          </a:p>
        </p:txBody>
      </p:sp>
    </p:spTree>
    <p:extLst>
      <p:ext uri="{BB962C8B-B14F-4D97-AF65-F5344CB8AC3E}">
        <p14:creationId xmlns:p14="http://schemas.microsoft.com/office/powerpoint/2010/main" val="380289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88640"/>
            <a:ext cx="7416824" cy="1872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lvl="0" indent="-41148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defRPr/>
            </a:pPr>
            <a:r>
              <a:rPr lang="ru-RU" sz="2800" b="1" dirty="0">
                <a:solidFill>
                  <a:srgbClr val="0000CC"/>
                </a:solidFill>
                <a:latin typeface="Times New Roman"/>
              </a:rPr>
              <a:t>Техническая соль приводит к  химическим ожогам лап животных, гуляющих зимой рядом с дорогой, что очень опасно для их жизни.</a:t>
            </a:r>
          </a:p>
        </p:txBody>
      </p:sp>
      <p:pic>
        <p:nvPicPr>
          <p:cNvPr id="3" name="Picture 3" descr="C:\Users\Алим\Documents\Таня\лапы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63215"/>
            <a:ext cx="3241042" cy="264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Бережем лапы зимой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724" y="2663216"/>
            <a:ext cx="3108900" cy="264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64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51775"/>
            <a:ext cx="7272808" cy="599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Итак,</a:t>
            </a:r>
            <a:endParaRPr lang="ru-RU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мы пришли к следующим выводам: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Соль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- жизненно важное вещество. Она способна помочь при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десятках заболеваний.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Исключение из рациона соли не только бессмысленно, но и вредно. Соль имеет большое значение в жизни человека. Она заслуживает уважения, почитания и преклонения! Следовательно, является </a:t>
            </a:r>
            <a:r>
              <a:rPr lang="ru-RU" sz="2400" b="1" u="sng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другом.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Но в случае передозировки соль вредна и оказывает неблагоприятное действие на здоровье человека, превращается </a:t>
            </a:r>
            <a:r>
              <a:rPr lang="ru-RU" sz="2400" b="1" u="sng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из друга во врага.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Употребляйте соль в умеренных количествах, и тогда соль для вас останется только другом.</a:t>
            </a:r>
            <a:endParaRPr lang="ru-RU" b="1" u="sng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436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3326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 w="6350">
                  <a:noFill/>
                </a:ln>
                <a:solidFill>
                  <a:srgbClr val="FF66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 работы:</a:t>
            </a:r>
            <a:r>
              <a:rPr kumimoji="0" lang="ru-RU" sz="3200" b="1" i="0" u="none" strike="noStrike" kern="0" cap="none" spc="0" normalizeH="0" baseline="0" noProof="0" dirty="0">
                <a:ln w="6350">
                  <a:noFill/>
                </a:ln>
                <a:solidFill>
                  <a:srgbClr val="FF66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1" i="0" u="none" strike="noStrike" kern="0" cap="none" spc="0" normalizeH="0" baseline="0" noProof="0" dirty="0">
                <a:ln w="6350">
                  <a:noFill/>
                </a:ln>
                <a:solidFill>
                  <a:srgbClr val="FF66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200" b="1" i="0" u="none" strike="noStrike" kern="0" cap="none" spc="0" normalizeH="0" baseline="0" noProof="0" dirty="0">
                <a:ln w="6350">
                  <a:noFill/>
                </a:ln>
                <a:solidFill>
                  <a:srgbClr val="FF66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1" i="0" u="none" strike="noStrike" kern="0" cap="none" spc="0" normalizeH="0" baseline="0" noProof="0" dirty="0">
                <a:ln w="6350">
                  <a:noFill/>
                </a:ln>
                <a:solidFill>
                  <a:srgbClr val="FF66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1809984"/>
            <a:ext cx="69127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>
                <a:ln w="6350">
                  <a:noFill/>
                </a:ln>
                <a:solidFill>
                  <a:srgbClr val="0000CC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</a:t>
            </a:r>
            <a:r>
              <a:rPr kumimoji="0" lang="ru-RU" sz="3200" b="1" i="0" u="none" strike="noStrike" kern="0" cap="none" spc="0" normalizeH="0" baseline="0" noProof="0" dirty="0" err="1">
                <a:ln w="6350">
                  <a:noFill/>
                </a:ln>
                <a:solidFill>
                  <a:srgbClr val="0000CC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ыяснить</a:t>
            </a:r>
            <a:r>
              <a:rPr kumimoji="0" lang="ru-RU" sz="3200" b="1" i="0" u="none" strike="noStrike" kern="0" cap="none" spc="0" normalizeH="0" baseline="0" noProof="0" dirty="0">
                <a:ln w="6350">
                  <a:noFill/>
                </a:ln>
                <a:solidFill>
                  <a:srgbClr val="0000CC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какую роль играет соль в жизни человека, когда можно считать соль другом, а когда соль является врагом, причиняя вред здоровью и окружающему миру.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050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4898" y="2276872"/>
            <a:ext cx="634083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здоровы!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17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60648"/>
            <a:ext cx="6912768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0" cap="none" spc="0" normalizeH="0" baseline="0" noProof="0" dirty="0">
                <a:ln w="6350">
                  <a:noFill/>
                </a:ln>
                <a:solidFill>
                  <a:srgbClr val="FF66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Задачи исследования: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700808"/>
            <a:ext cx="7211561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688" indent="-411163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ru-RU" altLang="ru-RU" sz="2800" b="1" dirty="0">
                <a:solidFill>
                  <a:srgbClr val="0000CC"/>
                </a:solidFill>
                <a:latin typeface="Times New Roman"/>
              </a:rPr>
              <a:t>- Провести опыты для выявления свойств соли;</a:t>
            </a:r>
          </a:p>
          <a:p>
            <a:pPr marL="547688" lvl="0" indent="-411163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ru-RU" altLang="ru-RU" sz="2800" b="1" dirty="0">
                <a:solidFill>
                  <a:srgbClr val="0000CC"/>
                </a:solidFill>
                <a:latin typeface="Times New Roman"/>
              </a:rPr>
              <a:t>- Изучить, насколько полезна, а также и опасна  соль для человека и окружающего мира;</a:t>
            </a:r>
          </a:p>
          <a:p>
            <a:pPr marL="547688" lvl="0" indent="-411163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ru-RU" altLang="ru-RU" sz="2800" b="1" dirty="0">
                <a:solidFill>
                  <a:srgbClr val="0000CC"/>
                </a:solidFill>
                <a:latin typeface="Times New Roman"/>
              </a:rPr>
              <a:t>- Сделать выводы из своих наблюдений.</a:t>
            </a:r>
          </a:p>
        </p:txBody>
      </p:sp>
    </p:spTree>
    <p:extLst>
      <p:ext uri="{BB962C8B-B14F-4D97-AF65-F5344CB8AC3E}">
        <p14:creationId xmlns:p14="http://schemas.microsoft.com/office/powerpoint/2010/main" val="290558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8"/>
            <a:ext cx="7344816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sng" strike="noStrike" kern="0" cap="none" spc="0" normalizeH="0" baseline="0" noProof="0" dirty="0">
                <a:ln w="6350">
                  <a:noFill/>
                </a:ln>
                <a:solidFill>
                  <a:srgbClr val="0000CC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Соль-</a:t>
            </a:r>
            <a:r>
              <a:rPr kumimoji="0" lang="ru-RU" sz="4100" b="1" i="0" u="none" strike="noStrike" kern="0" cap="none" spc="0" normalizeH="0" baseline="0" noProof="0" dirty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ru-RU" sz="4100" b="1" i="0" u="none" strike="noStrike" kern="0" cap="none" spc="0" normalizeH="0" baseline="0" noProof="0" dirty="0">
                <a:ln w="6350">
                  <a:noFill/>
                </a:ln>
                <a:solidFill>
                  <a:srgbClr val="FF66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старинное</a:t>
            </a:r>
            <a:r>
              <a:rPr lang="ru-RU" sz="4100" b="1" kern="0" dirty="0">
                <a:ln w="6350">
                  <a:noFill/>
                </a:ln>
                <a:solidFill>
                  <a:srgbClr val="FF66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kumimoji="0" lang="ru-RU" sz="4100" b="1" i="0" u="none" strike="noStrike" kern="0" cap="none" spc="0" normalizeH="0" baseline="0" noProof="0" dirty="0">
                <a:ln w="6350">
                  <a:noFill/>
                </a:ln>
                <a:solidFill>
                  <a:srgbClr val="FF66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славянское  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0" cap="none" spc="0" normalizeH="0" baseline="0" noProof="0" dirty="0">
                <a:ln w="6350">
                  <a:noFill/>
                </a:ln>
                <a:solidFill>
                  <a:srgbClr val="FF66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название  Солнца. </a:t>
            </a:r>
            <a:r>
              <a:rPr kumimoji="0" lang="ru-RU" sz="3200" b="1" i="0" u="none" strike="noStrike" kern="0" cap="none" spc="0" normalizeH="0" baseline="0" noProof="0" dirty="0">
                <a:ln w="6350">
                  <a:noFill/>
                </a:ln>
                <a:solidFill>
                  <a:srgbClr val="FF66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sz="3200" b="1" i="0" u="none" strike="noStrike" kern="0" cap="none" spc="0" normalizeH="0" baseline="0" noProof="0" dirty="0">
                <a:ln w="6350">
                  <a:noFill/>
                </a:ln>
                <a:solidFill>
                  <a:srgbClr val="FF66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2522806"/>
            <a:ext cx="28743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 w="6350">
                  <a:noFill/>
                </a:ln>
                <a:solidFill>
                  <a:srgbClr val="CC33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СОЛОНЬ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11" descr="C:\Users\Алим\Documents\Таня\SCHOOL\солнц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389" y="3645024"/>
            <a:ext cx="322103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31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228124"/>
            <a:ext cx="7344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 w="6350">
                  <a:noFill/>
                </a:ln>
                <a:solidFill>
                  <a:srgbClr val="FF66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«Хлеб-соль!» </a:t>
            </a:r>
            <a:r>
              <a:rPr kumimoji="0" lang="ru-RU" sz="3600" b="1" i="0" u="none" strike="noStrike" kern="0" cap="none" spc="0" normalizeH="0" baseline="0" noProof="0" dirty="0">
                <a:ln w="6350">
                  <a:noFill/>
                </a:ln>
                <a:solidFill>
                  <a:srgbClr val="0000CC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- так на Руси встречали знатных гостей.</a:t>
            </a:r>
            <a:br>
              <a:rPr kumimoji="0" lang="ru-RU" sz="3600" b="1" i="0" u="none" strike="noStrike" kern="0" cap="none" spc="0" normalizeH="0" baseline="0" noProof="0" dirty="0">
                <a:ln w="6350">
                  <a:noFill/>
                </a:ln>
                <a:solidFill>
                  <a:srgbClr val="0000CC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3600" b="1" i="0" u="none" strike="noStrike" kern="0" cap="none" spc="0" normalizeH="0" baseline="0" noProof="0" dirty="0">
                <a:ln w="6350">
                  <a:noFill/>
                </a:ln>
                <a:solidFill>
                  <a:srgbClr val="0000CC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Это традиционное пожелание добра, достатка, выражение гостеприимства.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i-main-pic" descr="Картинка 3 из 5831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12976"/>
            <a:ext cx="29527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88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260648"/>
            <a:ext cx="32378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all" spc="0" normalizeH="0" baseline="0" noProof="0" dirty="0">
                <a:ln w="6350">
                  <a:noFill/>
                </a:ln>
                <a:solidFill>
                  <a:srgbClr val="FF66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Виды соли: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1536997"/>
            <a:ext cx="2095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rgbClr val="0000CC"/>
                </a:solidFill>
                <a:latin typeface="Tahoma" pitchFamily="34" charset="0"/>
              </a:rPr>
              <a:t>поваренная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56176" y="1536996"/>
            <a:ext cx="2206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rgbClr val="0000CC"/>
                </a:solidFill>
                <a:latin typeface="Tahoma" pitchFamily="34" charset="0"/>
              </a:rPr>
              <a:t>техническая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2551837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Tx/>
              <a:buChar char="•"/>
            </a:pPr>
            <a:r>
              <a:rPr lang="ru-RU" altLang="ru-RU" sz="3600" b="1" u="sng" dirty="0">
                <a:solidFill>
                  <a:srgbClr val="FF6600"/>
                </a:solidFill>
                <a:latin typeface="Times New Roman"/>
              </a:rPr>
              <a:t>Поваренная соль </a:t>
            </a:r>
            <a:r>
              <a:rPr lang="ru-RU" altLang="ru-RU" sz="3600" b="1" dirty="0">
                <a:solidFill>
                  <a:srgbClr val="FF6600"/>
                </a:solidFill>
                <a:latin typeface="Times New Roman"/>
              </a:rPr>
              <a:t>–</a:t>
            </a:r>
            <a:r>
              <a:rPr lang="ru-RU" altLang="ru-RU" sz="3600" b="1" dirty="0">
                <a:solidFill>
                  <a:srgbClr val="0000CC"/>
                </a:solidFill>
                <a:latin typeface="Times New Roman"/>
              </a:rPr>
              <a:t>используется в пищу.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46094" y="3789130"/>
            <a:ext cx="72463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Tx/>
              <a:buChar char="•"/>
            </a:pPr>
            <a:r>
              <a:rPr lang="ru-RU" altLang="ru-RU" sz="3600" b="1" u="sng" dirty="0">
                <a:solidFill>
                  <a:srgbClr val="FF6600"/>
                </a:solidFill>
                <a:latin typeface="Times New Roman"/>
              </a:rPr>
              <a:t>Техническая соль- </a:t>
            </a:r>
            <a:r>
              <a:rPr lang="ru-RU" altLang="ru-RU" sz="3600" b="1" dirty="0">
                <a:solidFill>
                  <a:srgbClr val="0000CC"/>
                </a:solidFill>
                <a:latin typeface="Times New Roman"/>
              </a:rPr>
              <a:t>используется при борьбе с обледенением.</a:t>
            </a:r>
          </a:p>
        </p:txBody>
      </p:sp>
    </p:spTree>
    <p:extLst>
      <p:ext uri="{BB962C8B-B14F-4D97-AF65-F5344CB8AC3E}">
        <p14:creationId xmlns:p14="http://schemas.microsoft.com/office/powerpoint/2010/main" val="1700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лим\Documents\Таня\SCHOOL\пач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116" y="404664"/>
            <a:ext cx="13684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5896" y="658445"/>
            <a:ext cx="53285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Соль-это один из минералов, 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человек 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 в пищу в 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«естественном» виде, 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переработки.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16" descr="http://im8-tub-ru.yandex.net/i?id=322143288-15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614" y="3861048"/>
            <a:ext cx="2790460" cy="265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31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332656"/>
            <a:ext cx="7200800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0" cap="none" spc="0" normalizeH="0" baseline="0" noProof="0" dirty="0">
                <a:ln w="6350">
                  <a:noFill/>
                </a:ln>
                <a:solidFill>
                  <a:srgbClr val="FF66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Опыт 1.</a:t>
            </a:r>
            <a:r>
              <a:rPr kumimoji="0" lang="ru-RU" sz="4100" b="1" i="0" u="none" strike="noStrike" kern="0" cap="none" spc="0" normalizeH="0" baseline="0" noProof="0" dirty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 </a:t>
            </a:r>
            <a:r>
              <a:rPr kumimoji="0" lang="ru-RU" sz="4000" b="1" i="0" u="none" strike="noStrike" kern="0" cap="none" spc="0" normalizeH="0" baseline="0" noProof="0" dirty="0">
                <a:ln w="6350">
                  <a:noFill/>
                </a:ln>
                <a:solidFill>
                  <a:srgbClr val="0000CC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Наблюдение за яйцом</a:t>
            </a:r>
            <a:r>
              <a:rPr kumimoji="0" lang="ru-RU" sz="4000" b="1" i="0" u="none" strike="noStrike" kern="0" cap="none" spc="0" normalizeH="0" noProof="0" dirty="0">
                <a:ln w="6350">
                  <a:noFill/>
                </a:ln>
                <a:solidFill>
                  <a:srgbClr val="0000CC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ru-RU" sz="4000" b="1" i="0" u="none" strike="noStrike" kern="0" cap="none" spc="0" normalizeH="0" baseline="0" noProof="0" dirty="0">
                <a:ln w="6350">
                  <a:noFill/>
                </a:ln>
                <a:solidFill>
                  <a:srgbClr val="0000CC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в солёном растворе. </a:t>
            </a:r>
            <a:r>
              <a:rPr kumimoji="0" lang="ru-RU" sz="4000" b="1" i="0" u="none" strike="noStrike" kern="0" cap="none" spc="0" normalizeH="0" baseline="0" noProof="0" dirty="0">
                <a:ln w="6350">
                  <a:noFill/>
                </a:ln>
                <a:gradFill>
                  <a:gsLst>
                    <a:gs pos="0">
                      <a:srgbClr val="0F6FC6">
                        <a:tint val="73000"/>
                        <a:satMod val="145000"/>
                      </a:srgbClr>
                    </a:gs>
                    <a:gs pos="73000">
                      <a:srgbClr val="0F6FC6">
                        <a:tint val="73000"/>
                        <a:satMod val="145000"/>
                      </a:srgbClr>
                    </a:gs>
                    <a:gs pos="100000">
                      <a:srgbClr val="0F6FC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sz="4000" b="1" i="0" u="none" strike="noStrike" kern="0" cap="none" spc="0" normalizeH="0" baseline="0" noProof="0" dirty="0">
                <a:ln w="6350">
                  <a:noFill/>
                </a:ln>
                <a:gradFill>
                  <a:gsLst>
                    <a:gs pos="0">
                      <a:srgbClr val="0F6FC6">
                        <a:tint val="73000"/>
                        <a:satMod val="145000"/>
                      </a:srgbClr>
                    </a:gs>
                    <a:gs pos="73000">
                      <a:srgbClr val="0F6FC6">
                        <a:tint val="73000"/>
                        <a:satMod val="145000"/>
                      </a:srgbClr>
                    </a:gs>
                    <a:gs pos="100000">
                      <a:srgbClr val="0F6FC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4000" b="1" i="0" u="none" strike="noStrike" kern="0" cap="none" spc="0" normalizeH="0" baseline="0" noProof="0" dirty="0">
                <a:ln w="6350">
                  <a:noFill/>
                </a:ln>
                <a:gradFill>
                  <a:gsLst>
                    <a:gs pos="0">
                      <a:srgbClr val="0F6FC6">
                        <a:tint val="73000"/>
                        <a:satMod val="145000"/>
                      </a:srgbClr>
                    </a:gs>
                    <a:gs pos="73000">
                      <a:srgbClr val="0F6FC6">
                        <a:tint val="73000"/>
                        <a:satMod val="145000"/>
                      </a:srgbClr>
                    </a:gs>
                    <a:gs pos="100000">
                      <a:srgbClr val="0F6FC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sz="4000" b="1" i="0" u="none" strike="noStrike" kern="0" cap="none" spc="0" normalizeH="0" baseline="0" noProof="0" dirty="0">
                <a:ln w="6350">
                  <a:noFill/>
                </a:ln>
                <a:gradFill>
                  <a:gsLst>
                    <a:gs pos="0">
                      <a:srgbClr val="0F6FC6">
                        <a:tint val="73000"/>
                        <a:satMod val="145000"/>
                      </a:srgbClr>
                    </a:gs>
                    <a:gs pos="73000">
                      <a:srgbClr val="0F6FC6">
                        <a:tint val="73000"/>
                        <a:satMod val="145000"/>
                      </a:srgbClr>
                    </a:gs>
                    <a:gs pos="100000">
                      <a:srgbClr val="0F6FC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Содержимое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647" y="1916832"/>
            <a:ext cx="295275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4509120"/>
            <a:ext cx="72008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sng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ahoma" pitchFamily="34" charset="0"/>
              </a:rPr>
              <a:t>Вывод</a:t>
            </a: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ahoma" pitchFamily="34" charset="0"/>
              </a:rPr>
              <a:t>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</a:rPr>
              <a:t>соль повышает плотность воды, чем больше в воде соли, тем сложнее в ней утонуть.</a:t>
            </a:r>
            <a:b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</a:rPr>
            </a:b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3728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60648"/>
            <a:ext cx="7272808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688" lvl="0" indent="-411163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ru-RU" altLang="ru-RU" sz="2800" b="1" dirty="0">
                <a:solidFill>
                  <a:srgbClr val="0000CC"/>
                </a:solidFill>
                <a:latin typeface="Times New Roman"/>
              </a:rPr>
              <a:t>Используя это свойство солёной воды -</a:t>
            </a:r>
          </a:p>
          <a:p>
            <a:pPr marL="547688" lvl="0" indent="-411163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ru-RU" altLang="ru-RU" sz="2800" b="1" dirty="0">
                <a:solidFill>
                  <a:prstClr val="white"/>
                </a:solidFill>
                <a:latin typeface="Times New Roman"/>
              </a:rPr>
              <a:t>                  </a:t>
            </a:r>
            <a:r>
              <a:rPr lang="ru-RU" altLang="ru-RU" sz="2800" b="1" dirty="0">
                <a:solidFill>
                  <a:srgbClr val="FF6600"/>
                </a:solidFill>
                <a:latin typeface="Times New Roman"/>
              </a:rPr>
              <a:t>высокую плотность, </a:t>
            </a:r>
          </a:p>
          <a:p>
            <a:pPr marL="547688" lvl="0" indent="-411163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ru-RU" altLang="ru-RU" sz="2800" b="1" dirty="0">
                <a:solidFill>
                  <a:srgbClr val="0000CC"/>
                </a:solidFill>
                <a:latin typeface="Times New Roman"/>
              </a:rPr>
              <a:t>    можно быстро научиться плавать.</a:t>
            </a:r>
            <a:r>
              <a:rPr lang="ru-RU" altLang="ru-RU" sz="2800" b="1" dirty="0">
                <a:solidFill>
                  <a:prstClr val="white"/>
                </a:solidFill>
                <a:latin typeface="Times New Roman"/>
              </a:rPr>
              <a:t> </a:t>
            </a:r>
          </a:p>
        </p:txBody>
      </p:sp>
      <p:pic>
        <p:nvPicPr>
          <p:cNvPr id="3" name="i-main-pic" descr="Картинка 8 из 5611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04864"/>
            <a:ext cx="397827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44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634</Words>
  <Application>Microsoft Office PowerPoint</Application>
  <PresentationFormat>Экран (4:3)</PresentationFormat>
  <Paragraphs>62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19</cp:revision>
  <dcterms:created xsi:type="dcterms:W3CDTF">2014-07-17T09:13:13Z</dcterms:created>
  <dcterms:modified xsi:type="dcterms:W3CDTF">2016-12-01T16:49:20Z</dcterms:modified>
</cp:coreProperties>
</file>