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2" r:id="rId6"/>
    <p:sldId id="263" r:id="rId7"/>
    <p:sldId id="271" r:id="rId8"/>
    <p:sldId id="272" r:id="rId9"/>
    <p:sldId id="273" r:id="rId10"/>
    <p:sldId id="264" r:id="rId11"/>
    <p:sldId id="265" r:id="rId12"/>
    <p:sldId id="266" r:id="rId13"/>
    <p:sldId id="267" r:id="rId14"/>
    <p:sldId id="268" r:id="rId15"/>
    <p:sldId id="269" r:id="rId16"/>
    <p:sldId id="270" r:id="rId17"/>
    <p:sldId id="278" r:id="rId18"/>
    <p:sldId id="279" r:id="rId19"/>
    <p:sldId id="280" r:id="rId20"/>
    <p:sldId id="281" r:id="rId21"/>
    <p:sldId id="282" r:id="rId22"/>
    <p:sldId id="283" r:id="rId23"/>
    <p:sldId id="284" r:id="rId24"/>
    <p:sldId id="285" r:id="rId25"/>
    <p:sldId id="286" r:id="rId26"/>
    <p:sldId id="276" r:id="rId27"/>
    <p:sldId id="275" r:id="rId28"/>
    <p:sldId id="26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0A4607-02C8-448F-93BE-745D7CC7A79A}"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CB855-4307-4D01-AD06-1945C6C5CD0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0A4607-02C8-448F-93BE-745D7CC7A79A}"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CB855-4307-4D01-AD06-1945C6C5CD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0A4607-02C8-448F-93BE-745D7CC7A79A}"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CB855-4307-4D01-AD06-1945C6C5CD0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0A4607-02C8-448F-93BE-745D7CC7A79A}"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CB855-4307-4D01-AD06-1945C6C5CD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0A4607-02C8-448F-93BE-745D7CC7A79A}"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BCB855-4307-4D01-AD06-1945C6C5CD0B}" type="slidenum">
              <a:rPr lang="ru-RU" smtClean="0"/>
              <a:pPr/>
              <a:t>‹#›</a:t>
            </a:fld>
            <a:endParaRPr lang="ru-RU"/>
          </a:p>
        </p:txBody>
      </p:sp>
      <p:pic>
        <p:nvPicPr>
          <p:cNvPr id="7" name="Рисунок 6" descr="4456516.png"/>
          <p:cNvPicPr>
            <a:picLocks noChangeAspect="1"/>
          </p:cNvPicPr>
          <p:nvPr userDrawn="1"/>
        </p:nvPicPr>
        <p:blipFill>
          <a:blip r:embed="rId2" cstate="email">
            <a:duotone>
              <a:prstClr val="black"/>
              <a:schemeClr val="accent5">
                <a:tint val="45000"/>
                <a:satMod val="400000"/>
              </a:schemeClr>
            </a:duotone>
          </a:blip>
          <a:stretch>
            <a:fillRect/>
          </a:stretch>
        </p:blipFill>
        <p:spPr>
          <a:xfrm>
            <a:off x="285720" y="285728"/>
            <a:ext cx="8572560" cy="6572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0A4607-02C8-448F-93BE-745D7CC7A79A}"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BCB855-4307-4D01-AD06-1945C6C5CD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0A4607-02C8-448F-93BE-745D7CC7A79A}"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BCB855-4307-4D01-AD06-1945C6C5CD0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0A4607-02C8-448F-93BE-745D7CC7A79A}"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BCB855-4307-4D01-AD06-1945C6C5CD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0A4607-02C8-448F-93BE-745D7CC7A79A}"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BCB855-4307-4D01-AD06-1945C6C5CD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0A4607-02C8-448F-93BE-745D7CC7A79A}"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BCB855-4307-4D01-AD06-1945C6C5CD0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0A4607-02C8-448F-93BE-745D7CC7A79A}"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BCB855-4307-4D01-AD06-1945C6C5CD0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A4607-02C8-448F-93BE-745D7CC7A79A}" type="datetimeFigureOut">
              <a:rPr lang="ru-RU" smtClean="0"/>
              <a:pPr/>
              <a:t>16.02.2018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CB855-4307-4D01-AD06-1945C6C5CD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xml"/><Relationship Id="rId7"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slide" Target="slide28.xml"/><Relationship Id="rId5" Type="http://schemas.openxmlformats.org/officeDocument/2006/relationships/slide" Target="slide9.xml"/><Relationship Id="rId10" Type="http://schemas.openxmlformats.org/officeDocument/2006/relationships/slide" Target="slide27.xml"/><Relationship Id="rId4" Type="http://schemas.openxmlformats.org/officeDocument/2006/relationships/slide" Target="slide7.xml"/><Relationship Id="rId9" Type="http://schemas.openxmlformats.org/officeDocument/2006/relationships/slide" Target="slide26.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paidagogos.com/?p=8284#hcq=OHf0jJp" TargetMode="External"/><Relationship Id="rId2" Type="http://schemas.openxmlformats.org/officeDocument/2006/relationships/hyperlink" Target="http://paidagogos.com/?p=8284#hcq=p1byiJp" TargetMode="External"/><Relationship Id="rId1" Type="http://schemas.openxmlformats.org/officeDocument/2006/relationships/slideLayout" Target="../slideLayouts/slideLayout7.xml"/><Relationship Id="rId4" Type="http://schemas.openxmlformats.org/officeDocument/2006/relationships/hyperlink" Target="http://wikibit.me/video/bdeLwRbd4N4" TargetMode="Externa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15616" y="5085184"/>
            <a:ext cx="7235313" cy="1446550"/>
          </a:xfrm>
          <a:prstGeom prst="rect">
            <a:avLst/>
          </a:prstGeom>
        </p:spPr>
        <p:txBody>
          <a:bodyPr wrap="square">
            <a:spAutoFit/>
          </a:bodyPr>
          <a:lstStyle/>
          <a:p>
            <a:pPr algn="r">
              <a:defRPr/>
            </a:pPr>
            <a:r>
              <a:rPr lang="ru-RU" dirty="0">
                <a:solidFill>
                  <a:srgbClr val="22228B"/>
                </a:solidFill>
              </a:rPr>
              <a:t>Составила: </a:t>
            </a:r>
            <a:r>
              <a:rPr lang="ru-RU" dirty="0" smtClean="0">
                <a:solidFill>
                  <a:srgbClr val="22228B"/>
                </a:solidFill>
              </a:rPr>
              <a:t>Паршукова Н. Ф.</a:t>
            </a:r>
          </a:p>
          <a:p>
            <a:pPr algn="r">
              <a:defRPr/>
            </a:pPr>
            <a:r>
              <a:rPr lang="ru-RU" dirty="0" smtClean="0">
                <a:solidFill>
                  <a:srgbClr val="22228B"/>
                </a:solidFill>
              </a:rPr>
              <a:t>воспитатель</a:t>
            </a:r>
            <a:endParaRPr lang="ru-RU" dirty="0">
              <a:solidFill>
                <a:srgbClr val="22228B"/>
              </a:solidFill>
            </a:endParaRPr>
          </a:p>
          <a:p>
            <a:pPr algn="ctr">
              <a:defRPr/>
            </a:pPr>
            <a:r>
              <a:rPr lang="ru-RU" dirty="0"/>
              <a:t>  </a:t>
            </a:r>
          </a:p>
          <a:p>
            <a:pPr algn="ctr">
              <a:defRPr/>
            </a:pPr>
            <a:endParaRPr lang="ru-RU" dirty="0"/>
          </a:p>
          <a:p>
            <a:pPr algn="ctr">
              <a:defRPr/>
            </a:pPr>
            <a:r>
              <a:rPr lang="ru-RU" sz="1600" dirty="0" smtClean="0"/>
              <a:t> 2017</a:t>
            </a:r>
            <a:endParaRPr lang="ru-RU" dirty="0"/>
          </a:p>
        </p:txBody>
      </p:sp>
      <p:sp>
        <p:nvSpPr>
          <p:cNvPr id="2" name="Прямоугольник 1"/>
          <p:cNvSpPr/>
          <p:nvPr/>
        </p:nvSpPr>
        <p:spPr>
          <a:xfrm>
            <a:off x="467544" y="764704"/>
            <a:ext cx="8136904" cy="2369880"/>
          </a:xfrm>
          <a:prstGeom prst="rect">
            <a:avLst/>
          </a:prstGeom>
        </p:spPr>
        <p:txBody>
          <a:bodyPr wrap="square">
            <a:spAutoFit/>
          </a:bodyPr>
          <a:lstStyle/>
          <a:p>
            <a:pPr algn="ctr">
              <a:defRPr/>
            </a:pPr>
            <a:r>
              <a:rPr lang="ru-RU" dirty="0"/>
              <a:t>м</a:t>
            </a:r>
            <a:r>
              <a:rPr lang="ru-RU" dirty="0" smtClean="0"/>
              <a:t>униципальное автономное дошкольное образовательное учреждение «детский сад №1» </a:t>
            </a:r>
            <a:r>
              <a:rPr lang="ru-RU" dirty="0" err="1" smtClean="0"/>
              <a:t>с.усть-кулом</a:t>
            </a:r>
            <a:endParaRPr lang="ru-RU" dirty="0"/>
          </a:p>
          <a:p>
            <a:pPr algn="ctr">
              <a:defRPr/>
            </a:pPr>
            <a:endParaRPr lang="ru-RU" b="1" dirty="0"/>
          </a:p>
          <a:p>
            <a:pPr algn="ctr">
              <a:defRPr/>
            </a:pPr>
            <a:r>
              <a:rPr lang="ru-RU" b="1" dirty="0" smtClean="0"/>
              <a:t>консультация</a:t>
            </a:r>
            <a:endParaRPr lang="ru-RU" b="1" dirty="0"/>
          </a:p>
          <a:p>
            <a:pPr algn="ctr">
              <a:defRPr/>
            </a:pPr>
            <a:r>
              <a:rPr lang="ru-RU" sz="2000" b="1" dirty="0"/>
              <a:t> </a:t>
            </a:r>
          </a:p>
          <a:p>
            <a:pPr algn="ctr">
              <a:defRPr/>
            </a:pPr>
            <a:r>
              <a:rPr lang="ru-RU" sz="2400" b="1" dirty="0">
                <a:solidFill>
                  <a:schemeClr val="accent1">
                    <a:lumMod val="75000"/>
                  </a:schemeClr>
                </a:solidFill>
              </a:rPr>
              <a:t>Технология сохранения и стимулирования здоровья </a:t>
            </a:r>
          </a:p>
          <a:p>
            <a:pPr algn="ctr">
              <a:defRPr/>
            </a:pPr>
            <a:r>
              <a:rPr lang="ru-RU" sz="3200" b="1" dirty="0" smtClean="0">
                <a:solidFill>
                  <a:schemeClr val="accent1">
                    <a:lumMod val="75000"/>
                  </a:schemeClr>
                </a:solidFill>
              </a:rPr>
              <a:t>Дыхательная </a:t>
            </a:r>
            <a:r>
              <a:rPr lang="ru-RU" sz="3200" b="1" dirty="0">
                <a:solidFill>
                  <a:schemeClr val="accent1">
                    <a:lumMod val="75000"/>
                  </a:schemeClr>
                </a:solidFill>
              </a:rPr>
              <a:t>гимнастика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208912" cy="1754326"/>
          </a:xfrm>
          <a:prstGeom prst="rect">
            <a:avLst/>
          </a:prstGeom>
        </p:spPr>
        <p:txBody>
          <a:bodyPr wrap="square">
            <a:spAutoFit/>
          </a:bodyPr>
          <a:lstStyle/>
          <a:p>
            <a:pPr algn="ctr"/>
            <a:r>
              <a:rPr lang="ru-RU" dirty="0">
                <a:solidFill>
                  <a:schemeClr val="tx2">
                    <a:lumMod val="60000"/>
                    <a:lumOff val="40000"/>
                  </a:schemeClr>
                </a:solidFill>
                <a:latin typeface="Arial Black" panose="020B0A04020102020204" pitchFamily="34" charset="0"/>
              </a:rPr>
              <a:t>«А знаете ли вы, что медленный выдох поможет ребёнку успокоиться, расслабиться, справиться с волнением и раздражительностью, тем самым, поможет избежать стресса».</a:t>
            </a:r>
            <a:br>
              <a:rPr lang="ru-RU" dirty="0">
                <a:solidFill>
                  <a:schemeClr val="tx2">
                    <a:lumMod val="60000"/>
                    <a:lumOff val="40000"/>
                  </a:schemeClr>
                </a:solidFill>
                <a:latin typeface="Arial Black" panose="020B0A04020102020204" pitchFamily="34" charset="0"/>
              </a:rPr>
            </a:br>
            <a:r>
              <a:rPr lang="ru-RU" dirty="0"/>
              <a:t/>
            </a:r>
            <a:br>
              <a:rPr lang="ru-RU" dirty="0"/>
            </a:b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80" y="3789040"/>
            <a:ext cx="2679278" cy="201622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608691"/>
            <a:ext cx="1368152" cy="219657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764" y="1638449"/>
            <a:ext cx="4248472" cy="5219551"/>
          </a:xfrm>
          <a:prstGeom prst="rect">
            <a:avLst/>
          </a:prstGeom>
        </p:spPr>
      </p:pic>
    </p:spTree>
    <p:extLst>
      <p:ext uri="{BB962C8B-B14F-4D97-AF65-F5344CB8AC3E}">
        <p14:creationId xmlns:p14="http://schemas.microsoft.com/office/powerpoint/2010/main" val="743065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4345"/>
            <a:ext cx="8208912" cy="3477875"/>
          </a:xfrm>
          <a:prstGeom prst="rect">
            <a:avLst/>
          </a:prstGeom>
        </p:spPr>
        <p:txBody>
          <a:bodyPr wrap="square">
            <a:spAutoFit/>
          </a:bodyPr>
          <a:lstStyle/>
          <a:p>
            <a:pPr algn="ctr"/>
            <a:r>
              <a:rPr lang="ru-RU" b="1" dirty="0">
                <a:solidFill>
                  <a:schemeClr val="tx2">
                    <a:lumMod val="60000"/>
                    <a:lumOff val="40000"/>
                  </a:schemeClr>
                </a:solidFill>
                <a:latin typeface="Sitka Small" panose="02000505000000020004" pitchFamily="2" charset="0"/>
              </a:rPr>
              <a:t>Дыхательную гимнастику полезно будет выполнять</a:t>
            </a:r>
            <a:r>
              <a:rPr lang="ru-RU" dirty="0">
                <a:solidFill>
                  <a:srgbClr val="1D1D1D"/>
                </a:solidFill>
                <a:latin typeface="Times New Roman" panose="02020603050405020304" pitchFamily="18" charset="0"/>
              </a:rPr>
              <a:t>, </a:t>
            </a:r>
            <a:r>
              <a:rPr lang="ru-RU" sz="2000" dirty="0">
                <a:solidFill>
                  <a:srgbClr val="1D1D1D"/>
                </a:solidFill>
                <a:latin typeface="Times New Roman" panose="02020603050405020304" pitchFamily="18" charset="0"/>
              </a:rPr>
              <a:t>прежде всего, дошкольникам, которые часто болеют простудными заболеваниями, бронхитами и бронхиальной астмой. У детей, страдающими заболеваниями органов дыхания, выполнение дыхательных упражнений значительно облегчает болезнь, сокращает её длительность и уменьшает возможность развития осложнений. В этом случае дыхательная гимнастика играет роль дополнения к традиционному лечению (медикаментозному и физиотерапевтическому). Правильно подобранный комплекс упражнений дыхательной гимнастики поможет развитию ещё несовершенной дыхательной системы ребёнка и укрепит защитные силы его организма</a:t>
            </a:r>
            <a:r>
              <a:rPr lang="ru-RU" sz="2000" dirty="0" smtClean="0">
                <a:solidFill>
                  <a:srgbClr val="1D1D1D"/>
                </a:solidFill>
                <a:latin typeface="Times New Roman" panose="02020603050405020304" pitchFamily="18" charset="0"/>
              </a:rPr>
              <a:t>.</a:t>
            </a:r>
            <a:endParaRPr lang="ru-RU" sz="20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024" y="4077072"/>
            <a:ext cx="3377952" cy="2409606"/>
          </a:xfrm>
          <a:prstGeom prst="rect">
            <a:avLst/>
          </a:prstGeom>
        </p:spPr>
      </p:pic>
    </p:spTree>
    <p:extLst>
      <p:ext uri="{BB962C8B-B14F-4D97-AF65-F5344CB8AC3E}">
        <p14:creationId xmlns:p14="http://schemas.microsoft.com/office/powerpoint/2010/main" val="3072865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5846"/>
            <a:ext cx="8352928" cy="3477875"/>
          </a:xfrm>
          <a:prstGeom prst="rect">
            <a:avLst/>
          </a:prstGeom>
        </p:spPr>
        <p:txBody>
          <a:bodyPr wrap="square">
            <a:spAutoFit/>
          </a:bodyPr>
          <a:lstStyle/>
          <a:p>
            <a:r>
              <a:rPr lang="ru-RU" sz="2000" b="1" dirty="0">
                <a:solidFill>
                  <a:schemeClr val="tx2">
                    <a:lumMod val="60000"/>
                    <a:lumOff val="40000"/>
                  </a:schemeClr>
                </a:solidFill>
                <a:latin typeface="Times New Roman" panose="02020603050405020304" pitchFamily="18" charset="0"/>
              </a:rPr>
              <a:t>Основа гимнастики </a:t>
            </a:r>
            <a:r>
              <a:rPr lang="ru-RU" dirty="0">
                <a:solidFill>
                  <a:srgbClr val="1D1D1D"/>
                </a:solidFill>
                <a:latin typeface="Times New Roman" panose="02020603050405020304" pitchFamily="18" charset="0"/>
              </a:rPr>
              <a:t>— носовое дыхание, ведь оно стимулирует нервные окончания всех органов, которые находятся в носоглотке. </a:t>
            </a:r>
            <a:endParaRPr lang="ru-RU" dirty="0" smtClean="0">
              <a:solidFill>
                <a:srgbClr val="1D1D1D"/>
              </a:solidFill>
              <a:latin typeface="Times New Roman" panose="02020603050405020304" pitchFamily="18" charset="0"/>
            </a:endParaRPr>
          </a:p>
          <a:p>
            <a:r>
              <a:rPr lang="ru-RU" sz="2000" b="1" dirty="0" smtClean="0">
                <a:solidFill>
                  <a:schemeClr val="tx2">
                    <a:lumMod val="60000"/>
                    <a:lumOff val="40000"/>
                  </a:schemeClr>
                </a:solidFill>
                <a:latin typeface="Times New Roman" panose="02020603050405020304" pitchFamily="18" charset="0"/>
              </a:rPr>
              <a:t>Показания </a:t>
            </a:r>
            <a:r>
              <a:rPr lang="ru-RU" sz="2000" b="1" dirty="0">
                <a:solidFill>
                  <a:schemeClr val="tx2">
                    <a:lumMod val="60000"/>
                    <a:lumOff val="40000"/>
                  </a:schemeClr>
                </a:solidFill>
                <a:latin typeface="Times New Roman" panose="02020603050405020304" pitchFamily="18" charset="0"/>
              </a:rPr>
              <a:t>и правила проведения </a:t>
            </a:r>
            <a:r>
              <a:rPr lang="ru-RU" sz="2000" b="1" dirty="0" smtClean="0">
                <a:solidFill>
                  <a:schemeClr val="tx2">
                    <a:lumMod val="60000"/>
                    <a:lumOff val="40000"/>
                  </a:schemeClr>
                </a:solidFill>
                <a:latin typeface="Times New Roman" panose="02020603050405020304" pitchFamily="18" charset="0"/>
              </a:rPr>
              <a:t>занятий. </a:t>
            </a:r>
            <a:r>
              <a:rPr lang="ru-RU" dirty="0">
                <a:solidFill>
                  <a:srgbClr val="1D1D1D"/>
                </a:solidFill>
                <a:latin typeface="Times New Roman" panose="02020603050405020304" pitchFamily="18" charset="0"/>
              </a:rPr>
              <a:t>  Дыхательные упражнения могут проводиться как дома, так и в детском саду   Дыхательные упражнения подходят для всех возрастных групп дошкольников. Они могут проводиться как дома, так и в детском саду: во время утренней гимнастики или на прогулке. </a:t>
            </a:r>
            <a:endParaRPr lang="ru-RU" dirty="0" smtClean="0">
              <a:solidFill>
                <a:srgbClr val="1D1D1D"/>
              </a:solidFill>
              <a:latin typeface="Times New Roman" panose="02020603050405020304" pitchFamily="18" charset="0"/>
            </a:endParaRPr>
          </a:p>
          <a:p>
            <a:r>
              <a:rPr lang="ru-RU" sz="2000" b="1" dirty="0" smtClean="0">
                <a:solidFill>
                  <a:schemeClr val="tx2">
                    <a:lumMod val="60000"/>
                    <a:lumOff val="40000"/>
                  </a:schemeClr>
                </a:solidFill>
                <a:latin typeface="Times New Roman" panose="02020603050405020304" pitchFamily="18" charset="0"/>
              </a:rPr>
              <a:t>Совет: </a:t>
            </a:r>
            <a:r>
              <a:rPr lang="ru-RU" sz="2000" dirty="0" smtClean="0">
                <a:latin typeface="Times New Roman" panose="02020603050405020304" pitchFamily="18" charset="0"/>
              </a:rPr>
              <a:t>«</a:t>
            </a:r>
            <a:r>
              <a:rPr lang="ru-RU" dirty="0" smtClean="0">
                <a:solidFill>
                  <a:srgbClr val="1D1D1D"/>
                </a:solidFill>
                <a:latin typeface="Times New Roman" panose="02020603050405020304" pitchFamily="18" charset="0"/>
              </a:rPr>
              <a:t>Выполнение </a:t>
            </a:r>
            <a:r>
              <a:rPr lang="ru-RU" dirty="0">
                <a:solidFill>
                  <a:srgbClr val="1D1D1D"/>
                </a:solidFill>
                <a:latin typeface="Times New Roman" panose="02020603050405020304" pitchFamily="18" charset="0"/>
              </a:rPr>
              <a:t>дыхательной гимнастики противопоказано немногим, однако лучше проконсультироваться с врачом, какие конкретно упражнения подойдут вашему ребёнку». Вначале дыхательные упражнения покажутся детям непростыми, поэтому взрослым необходимо помочь ребятишкам их освоить, обратив скучные движения в весёлую игру.</a:t>
            </a:r>
            <a:r>
              <a:rPr lang="ru-RU" dirty="0"/>
              <a:t/>
            </a:r>
            <a:br>
              <a:rPr lang="ru-RU" dirty="0"/>
            </a:b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742" y="3468743"/>
            <a:ext cx="4037434" cy="3028076"/>
          </a:xfrm>
          <a:prstGeom prst="rect">
            <a:avLst/>
          </a:prstGeom>
        </p:spPr>
      </p:pic>
    </p:spTree>
    <p:extLst>
      <p:ext uri="{BB962C8B-B14F-4D97-AF65-F5344CB8AC3E}">
        <p14:creationId xmlns:p14="http://schemas.microsoft.com/office/powerpoint/2010/main" val="93720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064896" cy="2893100"/>
          </a:xfrm>
          <a:prstGeom prst="rect">
            <a:avLst/>
          </a:prstGeom>
        </p:spPr>
        <p:txBody>
          <a:bodyPr wrap="square">
            <a:spAutoFit/>
          </a:bodyPr>
          <a:lstStyle/>
          <a:p>
            <a:r>
              <a:rPr lang="ru-RU" sz="2000" b="1" dirty="0">
                <a:solidFill>
                  <a:schemeClr val="tx2">
                    <a:lumMod val="60000"/>
                    <a:lumOff val="40000"/>
                  </a:schemeClr>
                </a:solidFill>
                <a:latin typeface="Times New Roman" panose="02020603050405020304" pitchFamily="18" charset="0"/>
              </a:rPr>
              <a:t>Одна из основных задач </a:t>
            </a:r>
            <a:r>
              <a:rPr lang="ru-RU" dirty="0">
                <a:solidFill>
                  <a:srgbClr val="1D1D1D"/>
                </a:solidFill>
                <a:latin typeface="Times New Roman" panose="02020603050405020304" pitchFamily="18" charset="0"/>
              </a:rPr>
              <a:t>— научить малыша правильно, достаточно глубоко дышать, при этом максимально наполняя лёгкие, вдыхая, и расширяя грудную клетку, а выдыхая — освобождать лёгкие от воздуха, который там остался, выталкивая его с помощью сжатия лёгких. Ребёнок, который не до конца выдыхает, оставляет в лёгких «отработанный» воздух, мешающий поступлению свежего воздуха в нужном объёме. </a:t>
            </a:r>
            <a:endParaRPr lang="ru-RU" dirty="0" smtClean="0">
              <a:solidFill>
                <a:srgbClr val="1D1D1D"/>
              </a:solidFill>
              <a:latin typeface="Times New Roman" panose="02020603050405020304" pitchFamily="18" charset="0"/>
            </a:endParaRPr>
          </a:p>
          <a:p>
            <a:r>
              <a:rPr lang="ru-RU" dirty="0" smtClean="0">
                <a:solidFill>
                  <a:srgbClr val="1D1D1D"/>
                </a:solidFill>
                <a:latin typeface="Times New Roman" panose="02020603050405020304" pitchFamily="18" charset="0"/>
              </a:rPr>
              <a:t>Немаловажно </a:t>
            </a:r>
            <a:r>
              <a:rPr lang="ru-RU" dirty="0">
                <a:solidFill>
                  <a:srgbClr val="1D1D1D"/>
                </a:solidFill>
                <a:latin typeface="Times New Roman" panose="02020603050405020304" pitchFamily="18" charset="0"/>
              </a:rPr>
              <a:t>использовать и упражнения, направленные, наоборот, на быстрое поверхностное дыхание.</a:t>
            </a:r>
            <a:r>
              <a:rPr lang="ru-RU" dirty="0"/>
              <a:t/>
            </a:r>
            <a:br>
              <a:rPr lang="ru-RU" dirty="0"/>
            </a:br>
            <a:r>
              <a:rPr lang="ru-RU" dirty="0"/>
              <a:t/>
            </a:r>
            <a:br>
              <a:rPr lang="ru-RU" dirty="0"/>
            </a:b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996952"/>
            <a:ext cx="2592288" cy="3149509"/>
          </a:xfrm>
          <a:prstGeom prst="rect">
            <a:avLst/>
          </a:prstGeom>
        </p:spPr>
      </p:pic>
    </p:spTree>
    <p:extLst>
      <p:ext uri="{BB962C8B-B14F-4D97-AF65-F5344CB8AC3E}">
        <p14:creationId xmlns:p14="http://schemas.microsoft.com/office/powerpoint/2010/main" val="2034528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352928" cy="5447645"/>
          </a:xfrm>
          <a:prstGeom prst="rect">
            <a:avLst/>
          </a:prstGeom>
        </p:spPr>
        <p:txBody>
          <a:bodyPr wrap="square">
            <a:spAutoFit/>
          </a:bodyPr>
          <a:lstStyle/>
          <a:p>
            <a:pPr algn="ctr"/>
            <a:r>
              <a:rPr lang="ru-RU" sz="2400" b="1" dirty="0">
                <a:solidFill>
                  <a:schemeClr val="tx2">
                    <a:lumMod val="60000"/>
                    <a:lumOff val="40000"/>
                  </a:schemeClr>
                </a:solidFill>
                <a:latin typeface="Times New Roman" panose="02020603050405020304" pitchFamily="18" charset="0"/>
              </a:rPr>
              <a:t>Как проводить дыхательную гимнастику с дошкольником? </a:t>
            </a:r>
            <a:endParaRPr lang="ru-RU" sz="2400" b="1" dirty="0" smtClean="0">
              <a:solidFill>
                <a:schemeClr val="tx2">
                  <a:lumMod val="60000"/>
                  <a:lumOff val="40000"/>
                </a:schemeClr>
              </a:solidFill>
              <a:latin typeface="Times New Roman" panose="02020603050405020304" pitchFamily="18" charset="0"/>
            </a:endParaRPr>
          </a:p>
          <a:p>
            <a:pPr algn="ctr"/>
            <a:r>
              <a:rPr lang="ru-RU" sz="2000" dirty="0" smtClean="0">
                <a:solidFill>
                  <a:srgbClr val="1D1D1D"/>
                </a:solidFill>
                <a:latin typeface="Times New Roman" panose="02020603050405020304" pitchFamily="18" charset="0"/>
              </a:rPr>
              <a:t>Дыхательную </a:t>
            </a:r>
            <a:r>
              <a:rPr lang="ru-RU" sz="2000" dirty="0">
                <a:solidFill>
                  <a:srgbClr val="1D1D1D"/>
                </a:solidFill>
                <a:latin typeface="Times New Roman" panose="02020603050405020304" pitchFamily="18" charset="0"/>
              </a:rPr>
              <a:t>гимнастику с детьми дошкольного возраста можно проводить дважды в течение 10-30 минут, и делать это лучше не ранее, чем через час после приёма пищи. Важно, чтобы занятия были проведены в интересной детям игровой форме. Чтобы детям было интересно, упражнения можно называть по-детски, забавно (ниже вы увидите примеры). Можно выдумывать свои упражнения, модифицировав стандартные. Интересной будет дыхательная гимнастика с применением игрушек. Полезно выполнять упражнения на улице в тёплое время года, на свежем воздухе. Если занятия проводятся в помещении, то нужно предварительно проветривать его. Заниматься нужно в лёгкой одежде и при температуре воздуха не выше 17-20 Сº. Важно постоянно заниматься дыхательной гимнастикой с ребёнком, так как результаты занятий будут видны только после продолжительного курса. Нагрузку можно увеличивать постепенно, увеличивая число повторений и усложняя упражнения</a:t>
            </a:r>
            <a:r>
              <a:rPr lang="ru-RU" sz="2000" dirty="0" smtClean="0">
                <a:solidFill>
                  <a:srgbClr val="1D1D1D"/>
                </a:solidFill>
                <a:latin typeface="Times New Roman" panose="02020603050405020304" pitchFamily="18" charset="0"/>
              </a:rPr>
              <a:t>.</a:t>
            </a:r>
            <a:endParaRPr lang="ru-RU" sz="2000" dirty="0"/>
          </a:p>
        </p:txBody>
      </p:sp>
    </p:spTree>
    <p:extLst>
      <p:ext uri="{BB962C8B-B14F-4D97-AF65-F5344CB8AC3E}">
        <p14:creationId xmlns:p14="http://schemas.microsoft.com/office/powerpoint/2010/main" val="141719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064896" cy="1046440"/>
          </a:xfrm>
          <a:prstGeom prst="rect">
            <a:avLst/>
          </a:prstGeom>
        </p:spPr>
        <p:txBody>
          <a:bodyPr wrap="square">
            <a:spAutoFit/>
          </a:bodyPr>
          <a:lstStyle/>
          <a:p>
            <a:pPr algn="ctr"/>
            <a:r>
              <a:rPr lang="ru-RU" sz="2400" b="1" dirty="0" smtClean="0">
                <a:solidFill>
                  <a:schemeClr val="tx2">
                    <a:lumMod val="60000"/>
                    <a:lumOff val="40000"/>
                  </a:schemeClr>
                </a:solidFill>
                <a:latin typeface="Times New Roman" panose="02020603050405020304" pitchFamily="18" charset="0"/>
              </a:rPr>
              <a:t>Совет</a:t>
            </a:r>
            <a:r>
              <a:rPr lang="ru-RU" sz="2400" b="1" dirty="0">
                <a:solidFill>
                  <a:schemeClr val="tx2">
                    <a:lumMod val="60000"/>
                    <a:lumOff val="40000"/>
                  </a:schemeClr>
                </a:solidFill>
                <a:latin typeface="Times New Roman" panose="02020603050405020304" pitchFamily="18" charset="0"/>
              </a:rPr>
              <a:t>.</a:t>
            </a:r>
            <a:r>
              <a:rPr lang="ru-RU" dirty="0">
                <a:solidFill>
                  <a:srgbClr val="1D1D1D"/>
                </a:solidFill>
                <a:latin typeface="Times New Roman" panose="02020603050405020304" pitchFamily="18" charset="0"/>
              </a:rPr>
              <a:t> </a:t>
            </a:r>
            <a:r>
              <a:rPr lang="ru-RU" sz="2000" dirty="0" smtClean="0">
                <a:solidFill>
                  <a:srgbClr val="1D1D1D"/>
                </a:solidFill>
                <a:latin typeface="Times New Roman" panose="02020603050405020304" pitchFamily="18" charset="0"/>
              </a:rPr>
              <a:t>«Если </a:t>
            </a:r>
            <a:r>
              <a:rPr lang="ru-RU" sz="2000" dirty="0">
                <a:solidFill>
                  <a:srgbClr val="1D1D1D"/>
                </a:solidFill>
                <a:latin typeface="Times New Roman" panose="02020603050405020304" pitchFamily="18" charset="0"/>
              </a:rPr>
              <a:t>родителям важно приучить ребёнка делать дыхательные упражнения, то неплохо делать их вместе с ним».</a:t>
            </a:r>
            <a:r>
              <a:rPr lang="ru-RU" dirty="0"/>
              <a:t/>
            </a:r>
            <a:br>
              <a:rPr lang="ru-RU" dirty="0"/>
            </a:b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16" y="1523112"/>
            <a:ext cx="7740352" cy="4353948"/>
          </a:xfrm>
          <a:prstGeom prst="rect">
            <a:avLst/>
          </a:prstGeom>
        </p:spPr>
      </p:pic>
    </p:spTree>
    <p:extLst>
      <p:ext uri="{BB962C8B-B14F-4D97-AF65-F5344CB8AC3E}">
        <p14:creationId xmlns:p14="http://schemas.microsoft.com/office/powerpoint/2010/main" val="3795370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208912" cy="3447098"/>
          </a:xfrm>
          <a:prstGeom prst="rect">
            <a:avLst/>
          </a:prstGeom>
        </p:spPr>
        <p:txBody>
          <a:bodyPr wrap="square">
            <a:spAutoFit/>
          </a:bodyPr>
          <a:lstStyle/>
          <a:p>
            <a:r>
              <a:rPr lang="ru-RU" sz="2000" b="1" dirty="0">
                <a:solidFill>
                  <a:schemeClr val="tx2">
                    <a:lumMod val="60000"/>
                    <a:lumOff val="40000"/>
                  </a:schemeClr>
                </a:solidFill>
                <a:latin typeface="Times New Roman" panose="02020603050405020304" pitchFamily="18" charset="0"/>
              </a:rPr>
              <a:t>Техника выполнения </a:t>
            </a:r>
            <a:r>
              <a:rPr lang="ru-RU" sz="2000" b="1" dirty="0" smtClean="0">
                <a:solidFill>
                  <a:schemeClr val="tx2">
                    <a:lumMod val="60000"/>
                    <a:lumOff val="40000"/>
                  </a:schemeClr>
                </a:solidFill>
                <a:latin typeface="Times New Roman" panose="02020603050405020304" pitchFamily="18" charset="0"/>
              </a:rPr>
              <a:t>упражнений: </a:t>
            </a:r>
            <a:r>
              <a:rPr lang="ru-RU" dirty="0">
                <a:solidFill>
                  <a:srgbClr val="1D1D1D"/>
                </a:solidFill>
                <a:latin typeface="Times New Roman" panose="02020603050405020304" pitchFamily="18" charset="0"/>
              </a:rPr>
              <a:t>Дыхательную гимнастику могут проводить педагог, инструктор, воспитатель или медицинский работник ДОУ. Освоить её могут и родители. В основе методики проведения занятий дыхательной гимнастики для дошкольников — специальные статические и динамические дыхательные упражнения. А в основе самих дыхательных упражнений лежит упражнение с удлинённым и усиленным выдохом, сочетаемое с физическими упражнениями, которые направлены на общее укрепление организма и физическое развитие ребёнка. Этого можно достичь, произнося в момент </a:t>
            </a:r>
            <a:r>
              <a:rPr lang="ru-RU" dirty="0" err="1">
                <a:solidFill>
                  <a:srgbClr val="1D1D1D"/>
                </a:solidFill>
                <a:latin typeface="Times New Roman" panose="02020603050405020304" pitchFamily="18" charset="0"/>
              </a:rPr>
              <a:t>отрабатывания</a:t>
            </a:r>
            <a:r>
              <a:rPr lang="ru-RU" dirty="0">
                <a:solidFill>
                  <a:srgbClr val="1D1D1D"/>
                </a:solidFill>
                <a:latin typeface="Times New Roman" panose="02020603050405020304" pitchFamily="18" charset="0"/>
              </a:rPr>
              <a:t> упражнений гласные звуки (а-а-а, о-о-о, у-у-у), шипящие согласные (ж, ш) и сочетания звуков (ах, ха, фу, ух,). Всё это лучше делать именно в игровой форме, например: жужжит пчёлка, гудит самолёт, едет поезд и т. д</a:t>
            </a:r>
            <a:r>
              <a:rPr lang="ru-RU" dirty="0" smtClean="0">
                <a:solidFill>
                  <a:srgbClr val="1D1D1D"/>
                </a:solidFill>
                <a:latin typeface="Times New Roman" panose="02020603050405020304" pitchFamily="18" charset="0"/>
              </a:rPr>
              <a:t>.).</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9" y="3691732"/>
            <a:ext cx="2232248" cy="2855668"/>
          </a:xfrm>
          <a:prstGeom prst="rect">
            <a:avLst/>
          </a:prstGeom>
        </p:spPr>
      </p:pic>
      <p:sp>
        <p:nvSpPr>
          <p:cNvPr id="4" name="Управляющая кнопка: назад 3">
            <a:hlinkClick r:id="" action="ppaction://hlinkshowjump?jump=previousslide" highlightClick="1"/>
          </p:cNvPr>
          <p:cNvSpPr/>
          <p:nvPr/>
        </p:nvSpPr>
        <p:spPr>
          <a:xfrm>
            <a:off x="323528" y="6165303"/>
            <a:ext cx="792088" cy="31021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80584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80920"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0" i="1" u="none" strike="noStrike" kern="0" cap="none" spc="0" normalizeH="0" baseline="0" noProof="0" dirty="0" smtClean="0">
                <a:ln>
                  <a:noFill/>
                </a:ln>
                <a:solidFill>
                  <a:srgbClr val="FF0000"/>
                </a:solidFill>
                <a:effectLst/>
                <a:uLnTx/>
                <a:uFillTx/>
                <a:latin typeface="Arial" pitchFamily="34" charset="0"/>
                <a:ea typeface="Times New Roman" pitchFamily="18" charset="0"/>
              </a:rPr>
              <a:t>Игровые  упражнения  для развития физиологического и  речевого дыхания.</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3" name="Прямоугольник 2"/>
          <p:cNvSpPr/>
          <p:nvPr/>
        </p:nvSpPr>
        <p:spPr>
          <a:xfrm>
            <a:off x="827584" y="1628800"/>
            <a:ext cx="4572000" cy="4524315"/>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1" i="1" u="none" strike="noStrike" kern="0" cap="none" spc="0" normalizeH="0" baseline="0" noProof="0" dirty="0" smtClean="0">
                <a:ln>
                  <a:noFill/>
                </a:ln>
                <a:solidFill>
                  <a:srgbClr val="FF0000"/>
                </a:solidFill>
                <a:effectLst/>
                <a:uLnTx/>
                <a:uFillTx/>
              </a:rPr>
              <a:t> «Задуй  упрямую  свечу»</a:t>
            </a:r>
            <a:r>
              <a:rPr kumimoji="0" lang="ru-RU" sz="3200" b="0" i="1" u="none" strike="noStrike" kern="0" cap="none" spc="0" normalizeH="0" baseline="0" noProof="0" dirty="0" smtClean="0">
                <a:ln>
                  <a:noFill/>
                </a:ln>
                <a:solidFill>
                  <a:srgbClr val="FF0000"/>
                </a:solidFill>
                <a:effectLst/>
                <a:uLnTx/>
                <a:uFillTx/>
              </a:rPr>
              <a:t> </a:t>
            </a:r>
            <a:r>
              <a:rPr kumimoji="0" lang="ru-RU" sz="3200" b="0" i="0" u="none" strike="noStrike" kern="0" cap="none" spc="0" normalizeH="0" baseline="0" noProof="0" dirty="0" smtClean="0">
                <a:ln>
                  <a:noFill/>
                </a:ln>
                <a:solidFill>
                  <a:prstClr val="black"/>
                </a:solidFill>
                <a:effectLst/>
                <a:uLnTx/>
                <a:uFillTx/>
              </a:rPr>
              <a:t>- в  правой  руке  держать  цветные  полоски  бумаги; левую  ладонь  положить  на  живот; вдохнуть  ртом, надуть  живот; затем  длительно  выдыхать, «гасить  свечу».</a:t>
            </a: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4" name="Picture 2" descr="C:\Documents and Settings\Admin\Рабочий стол\43.gif"/>
          <p:cNvPicPr>
            <a:picLocks noChangeAspect="1" noChangeArrowheads="1" noCrop="1"/>
          </p:cNvPicPr>
          <p:nvPr/>
        </p:nvPicPr>
        <p:blipFill>
          <a:blip r:embed="rId2" cstate="print"/>
          <a:srcRect/>
          <a:stretch>
            <a:fillRect/>
          </a:stretch>
        </p:blipFill>
        <p:spPr bwMode="auto">
          <a:xfrm>
            <a:off x="6516216" y="2605073"/>
            <a:ext cx="1195369" cy="2571768"/>
          </a:xfrm>
          <a:prstGeom prst="rect">
            <a:avLst/>
          </a:prstGeom>
          <a:noFill/>
        </p:spPr>
      </p:pic>
    </p:spTree>
    <p:extLst>
      <p:ext uri="{BB962C8B-B14F-4D97-AF65-F5344CB8AC3E}">
        <p14:creationId xmlns:p14="http://schemas.microsoft.com/office/powerpoint/2010/main" val="2892486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36712"/>
            <a:ext cx="4572000" cy="4524315"/>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1" i="1" u="none" strike="noStrike" kern="0" cap="none" spc="0" normalizeH="0" baseline="0" noProof="0" dirty="0" smtClean="0">
                <a:ln>
                  <a:noFill/>
                </a:ln>
                <a:solidFill>
                  <a:srgbClr val="FF0000"/>
                </a:solidFill>
                <a:effectLst/>
                <a:uLnTx/>
                <a:uFillTx/>
              </a:rPr>
              <a:t>«Паровоз»</a:t>
            </a:r>
            <a:r>
              <a:rPr kumimoji="0" lang="ru-RU" sz="3200" b="0" i="1" u="none" strike="noStrike" kern="0" cap="none" spc="0" normalizeH="0" baseline="0" noProof="0" dirty="0" smtClean="0">
                <a:ln>
                  <a:noFill/>
                </a:ln>
                <a:solidFill>
                  <a:srgbClr val="FF0000"/>
                </a:solidFill>
                <a:effectLst/>
                <a:uLnTx/>
                <a:uFillTx/>
              </a:rPr>
              <a:t> </a:t>
            </a:r>
            <a:r>
              <a:rPr kumimoji="0" lang="ru-RU" sz="3200" b="0" i="0" u="none" strike="noStrike" kern="0" cap="none" spc="0" normalizeH="0" baseline="0" noProof="0" dirty="0" smtClean="0">
                <a:ln>
                  <a:noFill/>
                </a:ln>
                <a:solidFill>
                  <a:prstClr val="black"/>
                </a:solidFill>
                <a:effectLst/>
                <a:uLnTx/>
                <a:uFillTx/>
              </a:rPr>
              <a:t>- ходить  по  комнате, имитируя  согнутыми  руками  движения  колес  паровоза, произнося  при  этом  «</a:t>
            </a:r>
            <a:r>
              <a:rPr kumimoji="0" lang="ru-RU" sz="3200" b="0" i="0" u="none" strike="noStrike" kern="0" cap="none" spc="0" normalizeH="0" baseline="0" noProof="0" dirty="0" err="1" smtClean="0">
                <a:ln>
                  <a:noFill/>
                </a:ln>
                <a:solidFill>
                  <a:prstClr val="black"/>
                </a:solidFill>
                <a:effectLst/>
                <a:uLnTx/>
                <a:uFillTx/>
              </a:rPr>
              <a:t>чух-чух</a:t>
            </a:r>
            <a:r>
              <a:rPr kumimoji="0" lang="ru-RU" sz="3200" b="0" i="0" u="none" strike="noStrike" kern="0" cap="none" spc="0" normalizeH="0" baseline="0" noProof="0" dirty="0" smtClean="0">
                <a:ln>
                  <a:noFill/>
                </a:ln>
                <a:solidFill>
                  <a:prstClr val="black"/>
                </a:solidFill>
                <a:effectLst/>
                <a:uLnTx/>
                <a:uFillTx/>
              </a:rPr>
              <a:t>»  и  изменяя  скорость  движения, громкость  и  частоту  произношения</a:t>
            </a:r>
            <a:r>
              <a:rPr kumimoji="0" lang="ru-RU" sz="2800" b="0" i="0" u="none" strike="noStrike" kern="0" cap="none" spc="0" normalizeH="0" baseline="0" noProof="0" dirty="0" smtClean="0">
                <a:ln>
                  <a:noFill/>
                </a:ln>
                <a:solidFill>
                  <a:prstClr val="black"/>
                </a:solidFill>
                <a:effectLst/>
                <a:uLnTx/>
                <a:uFillTx/>
              </a:rPr>
              <a:t>.</a:t>
            </a:r>
            <a:endParaRPr kumimoji="0" lang="ru-RU" sz="2800" b="0" i="0" u="none" strike="noStrike" kern="0" cap="none" spc="0" normalizeH="0" baseline="0" noProof="0" dirty="0">
              <a:ln>
                <a:noFill/>
              </a:ln>
              <a:solidFill>
                <a:prstClr val="black"/>
              </a:solidFill>
              <a:effectLst/>
              <a:uLnTx/>
              <a:uFillTx/>
            </a:endParaRPr>
          </a:p>
        </p:txBody>
      </p:sp>
      <p:pic>
        <p:nvPicPr>
          <p:cNvPr id="3" name="Picture 2" descr="C:\Documents and Settings\Admin\Рабочий стол\40c9162860c3.jpg"/>
          <p:cNvPicPr>
            <a:picLocks noChangeAspect="1" noChangeArrowheads="1"/>
          </p:cNvPicPr>
          <p:nvPr/>
        </p:nvPicPr>
        <p:blipFill>
          <a:blip r:embed="rId2" cstate="print"/>
          <a:srcRect/>
          <a:stretch>
            <a:fillRect/>
          </a:stretch>
        </p:blipFill>
        <p:spPr bwMode="auto">
          <a:xfrm>
            <a:off x="5111552" y="1039316"/>
            <a:ext cx="3857620" cy="4119105"/>
          </a:xfrm>
          <a:prstGeom prst="rect">
            <a:avLst/>
          </a:prstGeom>
          <a:noFill/>
          <a:effectLst>
            <a:softEdge rad="317500"/>
          </a:effectLst>
        </p:spPr>
      </p:pic>
    </p:spTree>
    <p:extLst>
      <p:ext uri="{BB962C8B-B14F-4D97-AF65-F5344CB8AC3E}">
        <p14:creationId xmlns:p14="http://schemas.microsoft.com/office/powerpoint/2010/main" val="1064395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4572000" cy="1754326"/>
          </a:xfrm>
          <a:prstGeom prst="rect">
            <a:avLst/>
          </a:prstGeom>
        </p:spPr>
        <p:txBody>
          <a:bodyPr>
            <a:spAutoFit/>
          </a:bodyPr>
          <a:lstStyle/>
          <a:p>
            <a:r>
              <a:rPr lang="ru-RU" i="1" dirty="0">
                <a:solidFill>
                  <a:srgbClr val="FF0000"/>
                </a:solidFill>
              </a:rPr>
              <a:t> </a:t>
            </a:r>
            <a:r>
              <a:rPr lang="ru-RU" b="1" i="1" dirty="0">
                <a:solidFill>
                  <a:srgbClr val="FF0000"/>
                </a:solidFill>
              </a:rPr>
              <a:t>«Пастушок»</a:t>
            </a:r>
            <a:r>
              <a:rPr lang="ru-RU" i="1" dirty="0">
                <a:solidFill>
                  <a:srgbClr val="FF0000"/>
                </a:solidFill>
              </a:rPr>
              <a:t> </a:t>
            </a:r>
            <a:r>
              <a:rPr lang="ru-RU" dirty="0"/>
              <a:t>- подуть  носом  в  небольшую  дудочку  как  можно  громче, чтобы  созвать  разбежавшихся  в  разные  стороны  коров; показать  ребенку, что  необходимо  вдохнуть  через  нос  и  резко  выдохнуть  в  дудочку.</a:t>
            </a:r>
          </a:p>
        </p:txBody>
      </p:sp>
      <p:pic>
        <p:nvPicPr>
          <p:cNvPr id="3" name="Picture 2" descr="C:\Documents and Settings\Admin\Рабочий стол\post-43892-1234695483.png"/>
          <p:cNvPicPr>
            <a:picLocks noChangeAspect="1" noChangeArrowheads="1"/>
          </p:cNvPicPr>
          <p:nvPr/>
        </p:nvPicPr>
        <p:blipFill>
          <a:blip r:embed="rId2" cstate="print"/>
          <a:srcRect/>
          <a:stretch>
            <a:fillRect/>
          </a:stretch>
        </p:blipFill>
        <p:spPr bwMode="auto">
          <a:xfrm>
            <a:off x="6372200" y="425711"/>
            <a:ext cx="1928826" cy="2000264"/>
          </a:xfrm>
          <a:prstGeom prst="rect">
            <a:avLst/>
          </a:prstGeom>
          <a:noFill/>
        </p:spPr>
      </p:pic>
      <p:sp>
        <p:nvSpPr>
          <p:cNvPr id="4" name="Прямоугольник 3"/>
          <p:cNvSpPr/>
          <p:nvPr/>
        </p:nvSpPr>
        <p:spPr>
          <a:xfrm>
            <a:off x="539552" y="3645024"/>
            <a:ext cx="4572000" cy="1477328"/>
          </a:xfrm>
          <a:prstGeom prst="rect">
            <a:avLst/>
          </a:prstGeom>
        </p:spPr>
        <p:txBody>
          <a:bodyPr>
            <a:spAutoFit/>
          </a:bodyPr>
          <a:lstStyle/>
          <a:p>
            <a:r>
              <a:rPr lang="ru-RU" b="1" i="1" dirty="0">
                <a:solidFill>
                  <a:srgbClr val="FF0000"/>
                </a:solidFill>
              </a:rPr>
              <a:t>«Гуси  летят»</a:t>
            </a:r>
            <a:r>
              <a:rPr lang="ru-RU" i="1" dirty="0">
                <a:solidFill>
                  <a:srgbClr val="FF0000"/>
                </a:solidFill>
              </a:rPr>
              <a:t> </a:t>
            </a:r>
            <a:r>
              <a:rPr lang="ru-RU" dirty="0"/>
              <a:t>- медленно  и  плавно  ходить  по  комнате, взмахивая  руками, как  гуси; руки-крылья  на  вдохе  поднимать, на  выдохе  опускать, произнося «</a:t>
            </a:r>
            <a:r>
              <a:rPr lang="ru-RU" dirty="0" err="1"/>
              <a:t>гу</a:t>
            </a:r>
            <a:r>
              <a:rPr lang="ru-RU" dirty="0"/>
              <a:t>-у-у» (8-10 раз).</a:t>
            </a:r>
          </a:p>
        </p:txBody>
      </p:sp>
      <p:pic>
        <p:nvPicPr>
          <p:cNvPr id="5" name="Picture 6" descr="C:\Documents and Settings\Admin\Рабочий стол\bird37.gif"/>
          <p:cNvPicPr>
            <a:picLocks noChangeAspect="1" noChangeArrowheads="1" noCrop="1"/>
          </p:cNvPicPr>
          <p:nvPr/>
        </p:nvPicPr>
        <p:blipFill>
          <a:blip r:embed="rId3" cstate="print"/>
          <a:srcRect/>
          <a:stretch>
            <a:fillRect/>
          </a:stretch>
        </p:blipFill>
        <p:spPr bwMode="auto">
          <a:xfrm>
            <a:off x="6632716" y="3525486"/>
            <a:ext cx="2000264" cy="1420832"/>
          </a:xfrm>
          <a:prstGeom prst="rect">
            <a:avLst/>
          </a:prstGeom>
          <a:noFill/>
        </p:spPr>
      </p:pic>
      <p:pic>
        <p:nvPicPr>
          <p:cNvPr id="6" name="Picture 6" descr="C:\Documents and Settings\Admin\Рабочий стол\bird37.gif"/>
          <p:cNvPicPr>
            <a:picLocks noChangeAspect="1" noChangeArrowheads="1" noCrop="1"/>
          </p:cNvPicPr>
          <p:nvPr/>
        </p:nvPicPr>
        <p:blipFill>
          <a:blip r:embed="rId3" cstate="print"/>
          <a:srcRect/>
          <a:stretch>
            <a:fillRect/>
          </a:stretch>
        </p:blipFill>
        <p:spPr bwMode="auto">
          <a:xfrm>
            <a:off x="5372068" y="4198875"/>
            <a:ext cx="2000264" cy="1420832"/>
          </a:xfrm>
          <a:prstGeom prst="rect">
            <a:avLst/>
          </a:prstGeom>
          <a:noFill/>
        </p:spPr>
      </p:pic>
      <p:pic>
        <p:nvPicPr>
          <p:cNvPr id="7" name="Picture 6" descr="C:\Documents and Settings\Admin\Рабочий стол\bird37.gif"/>
          <p:cNvPicPr>
            <a:picLocks noChangeAspect="1" noChangeArrowheads="1" noCrop="1"/>
          </p:cNvPicPr>
          <p:nvPr/>
        </p:nvPicPr>
        <p:blipFill>
          <a:blip r:embed="rId3" cstate="print"/>
          <a:srcRect/>
          <a:stretch>
            <a:fillRect/>
          </a:stretch>
        </p:blipFill>
        <p:spPr bwMode="auto">
          <a:xfrm>
            <a:off x="6300762" y="5122352"/>
            <a:ext cx="2000264" cy="1420832"/>
          </a:xfrm>
          <a:prstGeom prst="rect">
            <a:avLst/>
          </a:prstGeom>
          <a:noFill/>
        </p:spPr>
      </p:pic>
    </p:spTree>
    <p:extLst>
      <p:ext uri="{BB962C8B-B14F-4D97-AF65-F5344CB8AC3E}">
        <p14:creationId xmlns:p14="http://schemas.microsoft.com/office/powerpoint/2010/main" val="134481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3594" y="404664"/>
            <a:ext cx="4059637" cy="1754326"/>
          </a:xfrm>
          <a:prstGeom prst="rect">
            <a:avLst/>
          </a:prstGeom>
          <a:noFill/>
        </p:spPr>
        <p:txBody>
          <a:bodyPr wrap="none" lIns="91440" tIns="45720" rIns="91440" bIns="45720">
            <a:spAutoFit/>
          </a:bodyPr>
          <a:lstStyle/>
          <a:p>
            <a:pPr algn="ctr"/>
            <a:r>
              <a:rPr lang="ru-RU" sz="5400" dirty="0" smtClean="0">
                <a:ln w="0"/>
                <a:solidFill>
                  <a:schemeClr val="accent1"/>
                </a:solidFill>
                <a:effectLst>
                  <a:outerShdw blurRad="38100" dist="25400" dir="5400000" algn="ctr" rotWithShape="0">
                    <a:srgbClr val="6E747A">
                      <a:alpha val="43000"/>
                    </a:srgbClr>
                  </a:outerShdw>
                </a:effectLst>
              </a:rPr>
              <a:t>Содержание:</a:t>
            </a:r>
          </a:p>
          <a:p>
            <a:pPr algn="ctr"/>
            <a:endParaRPr lang="ru-RU"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TextBox 2"/>
          <p:cNvSpPr txBox="1"/>
          <p:nvPr/>
        </p:nvSpPr>
        <p:spPr>
          <a:xfrm>
            <a:off x="611560" y="2060848"/>
            <a:ext cx="8601662" cy="3693319"/>
          </a:xfrm>
          <a:prstGeom prst="rect">
            <a:avLst/>
          </a:prstGeom>
          <a:noFill/>
        </p:spPr>
        <p:txBody>
          <a:bodyPr wrap="square" rtlCol="0">
            <a:spAutoFit/>
          </a:bodyPr>
          <a:lstStyle/>
          <a:p>
            <a:pPr marL="285750" indent="-285750">
              <a:buFont typeface="Wingdings" panose="05000000000000000000" pitchFamily="2" charset="2"/>
              <a:buChar char="v"/>
            </a:pPr>
            <a:r>
              <a:rPr lang="ru-RU" dirty="0" smtClean="0"/>
              <a:t>Титульный лист</a:t>
            </a:r>
          </a:p>
          <a:p>
            <a:pPr marL="285750" indent="-285750">
              <a:buFont typeface="Wingdings" panose="05000000000000000000" pitchFamily="2" charset="2"/>
              <a:buChar char="v"/>
            </a:pPr>
            <a:r>
              <a:rPr lang="ru-RU" dirty="0" smtClean="0">
                <a:hlinkClick r:id="rId2" action="ppaction://hlinksldjump"/>
              </a:rPr>
              <a:t>Актуальность</a:t>
            </a:r>
            <a:endParaRPr lang="ru-RU" dirty="0" smtClean="0"/>
          </a:p>
          <a:p>
            <a:pPr marL="285750" indent="-285750">
              <a:buFont typeface="Wingdings" panose="05000000000000000000" pitchFamily="2" charset="2"/>
              <a:buChar char="v"/>
            </a:pPr>
            <a:r>
              <a:rPr lang="ru-RU" dirty="0" smtClean="0">
                <a:hlinkClick r:id="rId3" action="ppaction://hlinksldjump"/>
              </a:rPr>
              <a:t>Цель. Задачи</a:t>
            </a:r>
            <a:endParaRPr lang="ru-RU" dirty="0" smtClean="0"/>
          </a:p>
          <a:p>
            <a:pPr marL="285750" indent="-285750">
              <a:buFont typeface="Wingdings" panose="05000000000000000000" pitchFamily="2" charset="2"/>
              <a:buChar char="v"/>
            </a:pPr>
            <a:r>
              <a:rPr lang="ru-RU" dirty="0" smtClean="0">
                <a:hlinkClick r:id="rId4" action="ppaction://hlinksldjump"/>
              </a:rPr>
              <a:t>Современная медицина</a:t>
            </a:r>
            <a:endParaRPr lang="ru-RU" dirty="0" smtClean="0"/>
          </a:p>
          <a:p>
            <a:pPr marL="285750" indent="-285750">
              <a:buFont typeface="Wingdings" panose="05000000000000000000" pitchFamily="2" charset="2"/>
              <a:buChar char="v"/>
            </a:pPr>
            <a:r>
              <a:rPr lang="ru-RU" dirty="0" smtClean="0">
                <a:hlinkClick r:id="rId5" action="ppaction://hlinksldjump"/>
              </a:rPr>
              <a:t>Дыхательная гимнастика – определение (Стрельникова)</a:t>
            </a:r>
            <a:endParaRPr lang="ru-RU" dirty="0" smtClean="0"/>
          </a:p>
          <a:p>
            <a:pPr marL="285750" indent="-285750">
              <a:buFont typeface="Wingdings" panose="05000000000000000000" pitchFamily="2" charset="2"/>
              <a:buChar char="v"/>
            </a:pPr>
            <a:r>
              <a:rPr lang="ru-RU" dirty="0" smtClean="0">
                <a:hlinkClick r:id="rId6" action="ppaction://hlinksldjump"/>
              </a:rPr>
              <a:t>Видео «Дыхательная гимнастика по Стрельниковой»</a:t>
            </a:r>
            <a:endParaRPr lang="ru-RU" dirty="0" smtClean="0"/>
          </a:p>
          <a:p>
            <a:pPr marL="285750" indent="-285750">
              <a:buFont typeface="Wingdings" panose="05000000000000000000" pitchFamily="2" charset="2"/>
              <a:buChar char="v"/>
            </a:pPr>
            <a:r>
              <a:rPr lang="ru-RU" dirty="0" smtClean="0">
                <a:hlinkClick r:id="rId7" action="ppaction://hlinksldjump"/>
              </a:rPr>
              <a:t>Правила проведения гимнастики</a:t>
            </a:r>
            <a:endParaRPr lang="ru-RU" dirty="0" smtClean="0"/>
          </a:p>
          <a:p>
            <a:pPr marL="285750" indent="-285750">
              <a:buFont typeface="Wingdings" panose="05000000000000000000" pitchFamily="2" charset="2"/>
              <a:buChar char="v"/>
            </a:pPr>
            <a:r>
              <a:rPr lang="ru-RU" dirty="0" smtClean="0">
                <a:hlinkClick r:id="rId8" action="ppaction://hlinksldjump"/>
              </a:rPr>
              <a:t>Игровые упражнения для развития физиологического и речевого дыхания</a:t>
            </a:r>
            <a:endParaRPr lang="ru-RU" dirty="0" smtClean="0"/>
          </a:p>
          <a:p>
            <a:pPr marL="285750" indent="-285750">
              <a:buFont typeface="Wingdings" panose="05000000000000000000" pitchFamily="2" charset="2"/>
              <a:buChar char="v"/>
            </a:pPr>
            <a:r>
              <a:rPr lang="ru-RU" dirty="0" smtClean="0">
                <a:hlinkClick r:id="rId9" action="ppaction://hlinksldjump"/>
              </a:rPr>
              <a:t>Польза дыхательной гимнастики</a:t>
            </a:r>
            <a:endParaRPr lang="ru-RU" dirty="0" smtClean="0"/>
          </a:p>
          <a:p>
            <a:pPr marL="285750" indent="-285750">
              <a:buFont typeface="Wingdings" panose="05000000000000000000" pitchFamily="2" charset="2"/>
              <a:buChar char="v"/>
            </a:pPr>
            <a:r>
              <a:rPr lang="ru-RU" dirty="0" smtClean="0">
                <a:hlinkClick r:id="rId10" action="ppaction://hlinksldjump"/>
              </a:rPr>
              <a:t>Итог </a:t>
            </a:r>
            <a:endParaRPr lang="ru-RU" dirty="0" smtClean="0"/>
          </a:p>
          <a:p>
            <a:pPr marL="285750" indent="-285750">
              <a:buFont typeface="Wingdings" panose="05000000000000000000" pitchFamily="2" charset="2"/>
              <a:buChar char="v"/>
            </a:pPr>
            <a:r>
              <a:rPr lang="ru-RU" dirty="0" smtClean="0">
                <a:hlinkClick r:id="rId11" action="ppaction://hlinksldjump"/>
              </a:rPr>
              <a:t>Используемая литература</a:t>
            </a:r>
            <a:endParaRPr lang="ru-RU" dirty="0" smtClean="0"/>
          </a:p>
          <a:p>
            <a:pPr marL="285750" indent="-285750">
              <a:buFont typeface="Wingdings" panose="05000000000000000000" pitchFamily="2" charset="2"/>
              <a:buChar char="v"/>
            </a:pPr>
            <a:endParaRPr lang="ru-RU" dirty="0" smtClean="0"/>
          </a:p>
          <a:p>
            <a:pPr marL="285750" indent="-285750">
              <a:buFont typeface="Wingdings" panose="05000000000000000000" pitchFamily="2" charset="2"/>
              <a:buChar char="v"/>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556792"/>
            <a:ext cx="4572000" cy="3170099"/>
          </a:xfrm>
          <a:prstGeom prst="rect">
            <a:avLst/>
          </a:prstGeom>
        </p:spPr>
        <p:txBody>
          <a:bodyPr>
            <a:spAutoFit/>
          </a:bodyPr>
          <a:lstStyle/>
          <a:p>
            <a:r>
              <a:rPr lang="ru-RU" sz="2000" b="1" i="1" dirty="0">
                <a:solidFill>
                  <a:srgbClr val="FF0000"/>
                </a:solidFill>
              </a:rPr>
              <a:t>«Кто  громче»</a:t>
            </a:r>
            <a:r>
              <a:rPr lang="ru-RU" sz="2000" i="1" dirty="0">
                <a:solidFill>
                  <a:srgbClr val="FF0000"/>
                </a:solidFill>
              </a:rPr>
              <a:t> </a:t>
            </a:r>
            <a:r>
              <a:rPr lang="ru-RU" sz="1600" dirty="0"/>
              <a:t>- </a:t>
            </a:r>
            <a:r>
              <a:rPr lang="ru-RU" dirty="0"/>
              <a:t>выпрямить  спину, сомкнуть  губы, указательный  палец  левой  руки  положить  на  боковую  сторону  носа, плотно  прижимая  левую  ноздрю, глубоко  вдохнуть  правой  ноздрей (рот  закрыть)  и  произносить  (выдыхать)  «м-м-м», одновременно  похлопывая  указательным  пальцем  правой  руки  по  правой ноздре  (в  результате  получается  длинный  скандированный  выдох); выполнить  такие  же  действия, прижимая  правую  ноздрю.</a:t>
            </a:r>
          </a:p>
        </p:txBody>
      </p:sp>
      <p:pic>
        <p:nvPicPr>
          <p:cNvPr id="3" name="Picture 5" descr="C:\Documents and Settings\Admin\Рабочий стол\0fd1b09adf408fe2d84b9ea7805c0f1a.gif"/>
          <p:cNvPicPr>
            <a:picLocks noChangeAspect="1" noChangeArrowheads="1" noCrop="1"/>
          </p:cNvPicPr>
          <p:nvPr/>
        </p:nvPicPr>
        <p:blipFill>
          <a:blip r:embed="rId2" cstate="print"/>
          <a:srcRect/>
          <a:stretch>
            <a:fillRect/>
          </a:stretch>
        </p:blipFill>
        <p:spPr bwMode="auto">
          <a:xfrm>
            <a:off x="6228184" y="2204864"/>
            <a:ext cx="2286016" cy="1357322"/>
          </a:xfrm>
          <a:prstGeom prst="rect">
            <a:avLst/>
          </a:prstGeom>
          <a:noFill/>
        </p:spPr>
      </p:pic>
    </p:spTree>
    <p:extLst>
      <p:ext uri="{BB962C8B-B14F-4D97-AF65-F5344CB8AC3E}">
        <p14:creationId xmlns:p14="http://schemas.microsoft.com/office/powerpoint/2010/main" val="333689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4572000" cy="2031325"/>
          </a:xfrm>
          <a:prstGeom prst="rect">
            <a:avLst/>
          </a:prstGeom>
        </p:spPr>
        <p:txBody>
          <a:bodyPr>
            <a:spAutoFit/>
          </a:bodyPr>
          <a:lstStyle/>
          <a:p>
            <a:r>
              <a:rPr lang="ru-RU" i="1" dirty="0">
                <a:solidFill>
                  <a:srgbClr val="FF0000"/>
                </a:solidFill>
              </a:rPr>
              <a:t> </a:t>
            </a:r>
            <a:r>
              <a:rPr lang="ru-RU" b="1" i="1" dirty="0">
                <a:solidFill>
                  <a:srgbClr val="FF0000"/>
                </a:solidFill>
              </a:rPr>
              <a:t>«Аист»</a:t>
            </a:r>
            <a:r>
              <a:rPr lang="ru-RU" i="1" dirty="0">
                <a:solidFill>
                  <a:srgbClr val="FF0000"/>
                </a:solidFill>
              </a:rPr>
              <a:t> </a:t>
            </a:r>
            <a:r>
              <a:rPr lang="ru-RU" dirty="0"/>
              <a:t>- стоять  прямо, поднять  руки  в  стороны, одну  ногу, согнув  в  колене, вынести  вперед  и  зафиксировать  положение  на  несколько  минут, удерживая  равновесие; на  выдохе  опустить  ногу  и  руки, тихо  произнося  «ш-ш-ш»  (6-7 раз).</a:t>
            </a:r>
          </a:p>
        </p:txBody>
      </p:sp>
      <p:pic>
        <p:nvPicPr>
          <p:cNvPr id="3" name="Picture 2" descr="C:\Documents and Settings\Admin\Рабочий стол\bird31.gif"/>
          <p:cNvPicPr>
            <a:picLocks noChangeAspect="1" noChangeArrowheads="1" noCrop="1"/>
          </p:cNvPicPr>
          <p:nvPr/>
        </p:nvPicPr>
        <p:blipFill>
          <a:blip r:embed="rId2" cstate="print"/>
          <a:srcRect/>
          <a:stretch>
            <a:fillRect/>
          </a:stretch>
        </p:blipFill>
        <p:spPr bwMode="auto">
          <a:xfrm>
            <a:off x="5364088" y="404664"/>
            <a:ext cx="2428892" cy="2786082"/>
          </a:xfrm>
          <a:prstGeom prst="rect">
            <a:avLst/>
          </a:prstGeom>
          <a:noFill/>
        </p:spPr>
      </p:pic>
      <p:sp>
        <p:nvSpPr>
          <p:cNvPr id="4" name="Прямоугольник 3"/>
          <p:cNvSpPr/>
          <p:nvPr/>
        </p:nvSpPr>
        <p:spPr>
          <a:xfrm>
            <a:off x="485840" y="3645024"/>
            <a:ext cx="4572000" cy="1508105"/>
          </a:xfrm>
          <a:prstGeom prst="rect">
            <a:avLst/>
          </a:prstGeom>
        </p:spPr>
        <p:txBody>
          <a:bodyPr>
            <a:spAutoFit/>
          </a:bodyPr>
          <a:lstStyle/>
          <a:p>
            <a:r>
              <a:rPr lang="ru-RU" sz="2000" i="1" dirty="0">
                <a:solidFill>
                  <a:srgbClr val="FF0000"/>
                </a:solidFill>
              </a:rPr>
              <a:t> </a:t>
            </a:r>
            <a:r>
              <a:rPr lang="ru-RU" sz="2000" b="1" i="1" dirty="0">
                <a:solidFill>
                  <a:srgbClr val="FF0000"/>
                </a:solidFill>
              </a:rPr>
              <a:t>«Маятник»</a:t>
            </a:r>
            <a:r>
              <a:rPr lang="ru-RU" sz="2000" i="1" dirty="0">
                <a:solidFill>
                  <a:srgbClr val="FF0000"/>
                </a:solidFill>
              </a:rPr>
              <a:t> </a:t>
            </a:r>
            <a:r>
              <a:rPr lang="ru-RU" dirty="0"/>
              <a:t>- сесть  по-турецки, руки  на  затылке; спокойно  вдохнуть  (пауза  </a:t>
            </a:r>
          </a:p>
          <a:p>
            <a:r>
              <a:rPr lang="ru-RU" dirty="0"/>
              <a:t>3 секунды), наклониться  вперед – выдох, возвратиться  в  исходное  положение – вдох (3-4 раза).</a:t>
            </a:r>
          </a:p>
        </p:txBody>
      </p:sp>
      <p:pic>
        <p:nvPicPr>
          <p:cNvPr id="5" name="Picture 3" descr="C:\Documents and Settings\Admin\Рабочий стол\229854-Royalty-Free-Rion-Of-A-A-Li-Swing.png"/>
          <p:cNvPicPr>
            <a:picLocks noChangeAspect="1" noChangeArrowheads="1"/>
          </p:cNvPicPr>
          <p:nvPr/>
        </p:nvPicPr>
        <p:blipFill>
          <a:blip r:embed="rId3" cstate="print"/>
          <a:srcRect/>
          <a:stretch>
            <a:fillRect/>
          </a:stretch>
        </p:blipFill>
        <p:spPr bwMode="auto">
          <a:xfrm>
            <a:off x="5868144" y="2512585"/>
            <a:ext cx="2714644" cy="3772982"/>
          </a:xfrm>
          <a:prstGeom prst="rect">
            <a:avLst/>
          </a:prstGeom>
          <a:noFill/>
        </p:spPr>
      </p:pic>
    </p:spTree>
    <p:extLst>
      <p:ext uri="{BB962C8B-B14F-4D97-AF65-F5344CB8AC3E}">
        <p14:creationId xmlns:p14="http://schemas.microsoft.com/office/powerpoint/2010/main" val="96941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12288"/>
            <a:ext cx="4572000" cy="954107"/>
          </a:xfrm>
          <a:prstGeom prst="rect">
            <a:avLst/>
          </a:prstGeom>
        </p:spPr>
        <p:txBody>
          <a:bodyPr>
            <a:spAutoFit/>
          </a:bodyPr>
          <a:lstStyle/>
          <a:p>
            <a:r>
              <a:rPr lang="ru-RU" sz="2000" b="1" i="1" dirty="0">
                <a:solidFill>
                  <a:srgbClr val="FF0000"/>
                </a:solidFill>
              </a:rPr>
              <a:t>«Охота»</a:t>
            </a:r>
            <a:r>
              <a:rPr lang="ru-RU" sz="2000" i="1" dirty="0">
                <a:solidFill>
                  <a:srgbClr val="FF0000"/>
                </a:solidFill>
              </a:rPr>
              <a:t> </a:t>
            </a:r>
            <a:r>
              <a:rPr lang="ru-RU" dirty="0"/>
              <a:t>- закрыть  глаза и  по  запаху  определить, что  за  предмет  перед  вами  (апельсин, духи, яблоко, варенье  и  т.д.)</a:t>
            </a:r>
          </a:p>
        </p:txBody>
      </p:sp>
      <p:pic>
        <p:nvPicPr>
          <p:cNvPr id="3" name="Picture 5" descr="C:\Documents and Settings\Admin\Рабочий стол\post-33310-1203803040.png"/>
          <p:cNvPicPr>
            <a:picLocks noChangeAspect="1" noChangeArrowheads="1"/>
          </p:cNvPicPr>
          <p:nvPr/>
        </p:nvPicPr>
        <p:blipFill>
          <a:blip r:embed="rId2" cstate="print"/>
          <a:srcRect/>
          <a:stretch>
            <a:fillRect/>
          </a:stretch>
        </p:blipFill>
        <p:spPr bwMode="auto">
          <a:xfrm>
            <a:off x="6084168" y="260648"/>
            <a:ext cx="1928826" cy="1857388"/>
          </a:xfrm>
          <a:prstGeom prst="rect">
            <a:avLst/>
          </a:prstGeom>
          <a:noFill/>
        </p:spPr>
      </p:pic>
      <p:sp>
        <p:nvSpPr>
          <p:cNvPr id="4" name="Прямоугольник 3"/>
          <p:cNvSpPr/>
          <p:nvPr/>
        </p:nvSpPr>
        <p:spPr>
          <a:xfrm>
            <a:off x="482412" y="3573016"/>
            <a:ext cx="4572000" cy="1231106"/>
          </a:xfrm>
          <a:prstGeom prst="rect">
            <a:avLst/>
          </a:prstGeom>
        </p:spPr>
        <p:txBody>
          <a:bodyPr>
            <a:spAutoFit/>
          </a:bodyPr>
          <a:lstStyle/>
          <a:p>
            <a:r>
              <a:rPr lang="ru-RU" sz="2000" i="1" dirty="0">
                <a:solidFill>
                  <a:srgbClr val="FF0000"/>
                </a:solidFill>
              </a:rPr>
              <a:t> </a:t>
            </a:r>
            <a:r>
              <a:rPr lang="ru-RU" sz="2000" b="1" i="1" dirty="0">
                <a:solidFill>
                  <a:srgbClr val="FF0000"/>
                </a:solidFill>
              </a:rPr>
              <a:t>«Шарик»</a:t>
            </a:r>
            <a:r>
              <a:rPr lang="ru-RU" sz="2000" i="1" dirty="0">
                <a:solidFill>
                  <a:srgbClr val="FF0000"/>
                </a:solidFill>
              </a:rPr>
              <a:t> </a:t>
            </a:r>
            <a:r>
              <a:rPr lang="ru-RU" dirty="0"/>
              <a:t>- представить  себя  воздушным  шариком; на  счет  1,2,3,4, сделать  четыре  глубоких  вдоха  и  задержать  дыхание. Затем  на  счет  1-5  медленно  выдохнуть.</a:t>
            </a:r>
          </a:p>
        </p:txBody>
      </p:sp>
      <p:pic>
        <p:nvPicPr>
          <p:cNvPr id="5" name="Picture 2" descr="C:\Documents and Settings\Admin\Рабочий стол\4.gif"/>
          <p:cNvPicPr>
            <a:picLocks noChangeAspect="1" noChangeArrowheads="1"/>
          </p:cNvPicPr>
          <p:nvPr/>
        </p:nvPicPr>
        <p:blipFill>
          <a:blip r:embed="rId3" cstate="print"/>
          <a:srcRect/>
          <a:stretch>
            <a:fillRect/>
          </a:stretch>
        </p:blipFill>
        <p:spPr bwMode="auto">
          <a:xfrm>
            <a:off x="5772168" y="2852936"/>
            <a:ext cx="2214578" cy="3214710"/>
          </a:xfrm>
          <a:prstGeom prst="rect">
            <a:avLst/>
          </a:prstGeom>
          <a:noFill/>
        </p:spPr>
      </p:pic>
    </p:spTree>
    <p:extLst>
      <p:ext uri="{BB962C8B-B14F-4D97-AF65-F5344CB8AC3E}">
        <p14:creationId xmlns:p14="http://schemas.microsoft.com/office/powerpoint/2010/main" val="3887824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4572000" cy="954107"/>
          </a:xfrm>
          <a:prstGeom prst="rect">
            <a:avLst/>
          </a:prstGeom>
        </p:spPr>
        <p:txBody>
          <a:bodyPr>
            <a:spAutoFit/>
          </a:bodyPr>
          <a:lstStyle/>
          <a:p>
            <a:r>
              <a:rPr lang="ru-RU" sz="2000" b="1" i="1" dirty="0">
                <a:solidFill>
                  <a:srgbClr val="FF0000"/>
                </a:solidFill>
              </a:rPr>
              <a:t>«Каша»</a:t>
            </a:r>
            <a:r>
              <a:rPr lang="ru-RU" sz="2000" i="1" dirty="0">
                <a:solidFill>
                  <a:srgbClr val="FF0000"/>
                </a:solidFill>
              </a:rPr>
              <a:t> </a:t>
            </a:r>
            <a:r>
              <a:rPr lang="ru-RU" dirty="0"/>
              <a:t>- вдыхать  через  нос, на  выдохе  произнести  слово  «пых». Повторить  не  менее  6  раз.</a:t>
            </a:r>
          </a:p>
        </p:txBody>
      </p:sp>
      <p:pic>
        <p:nvPicPr>
          <p:cNvPr id="3" name="Picture 2" descr="C:\Documents and Settings\Admin\Рабочий стол\edaa-601.gif"/>
          <p:cNvPicPr>
            <a:picLocks noChangeAspect="1" noChangeArrowheads="1" noCrop="1"/>
          </p:cNvPicPr>
          <p:nvPr/>
        </p:nvPicPr>
        <p:blipFill>
          <a:blip r:embed="rId2" cstate="print"/>
          <a:srcRect/>
          <a:stretch>
            <a:fillRect/>
          </a:stretch>
        </p:blipFill>
        <p:spPr bwMode="auto">
          <a:xfrm>
            <a:off x="5272688" y="255472"/>
            <a:ext cx="2928958" cy="3214710"/>
          </a:xfrm>
          <a:prstGeom prst="rect">
            <a:avLst/>
          </a:prstGeom>
          <a:noFill/>
        </p:spPr>
      </p:pic>
      <p:sp>
        <p:nvSpPr>
          <p:cNvPr id="4" name="Прямоугольник 3"/>
          <p:cNvSpPr/>
          <p:nvPr/>
        </p:nvSpPr>
        <p:spPr>
          <a:xfrm>
            <a:off x="700688" y="4221088"/>
            <a:ext cx="4572000" cy="1231106"/>
          </a:xfrm>
          <a:prstGeom prst="rect">
            <a:avLst/>
          </a:prstGeom>
        </p:spPr>
        <p:txBody>
          <a:bodyPr>
            <a:spAutoFit/>
          </a:bodyPr>
          <a:lstStyle/>
          <a:p>
            <a:r>
              <a:rPr lang="ru-RU" sz="2000" b="1" i="1" dirty="0">
                <a:solidFill>
                  <a:srgbClr val="FF0000"/>
                </a:solidFill>
              </a:rPr>
              <a:t>« Ворон»</a:t>
            </a:r>
            <a:r>
              <a:rPr lang="ru-RU" sz="2000" i="1" dirty="0">
                <a:solidFill>
                  <a:srgbClr val="FF0000"/>
                </a:solidFill>
              </a:rPr>
              <a:t> </a:t>
            </a:r>
            <a:r>
              <a:rPr lang="ru-RU" dirty="0"/>
              <a:t>- сесть  прямо, быстро  поднять  руки  через  стороны  вверх – выдох, медленно  опустить  руки – выдох. Произнести: «кар»!</a:t>
            </a:r>
          </a:p>
        </p:txBody>
      </p:sp>
      <p:pic>
        <p:nvPicPr>
          <p:cNvPr id="5" name="Picture 2" descr="C:\Documents and Settings\Admin\Рабочий стол\ворон.png"/>
          <p:cNvPicPr>
            <a:picLocks noChangeAspect="1" noChangeArrowheads="1"/>
          </p:cNvPicPr>
          <p:nvPr/>
        </p:nvPicPr>
        <p:blipFill>
          <a:blip r:embed="rId3" cstate="print"/>
          <a:srcRect/>
          <a:stretch>
            <a:fillRect/>
          </a:stretch>
        </p:blipFill>
        <p:spPr bwMode="auto">
          <a:xfrm>
            <a:off x="5580112" y="3709579"/>
            <a:ext cx="3021486" cy="2254124"/>
          </a:xfrm>
          <a:prstGeom prst="rect">
            <a:avLst/>
          </a:prstGeom>
          <a:noFill/>
        </p:spPr>
      </p:pic>
    </p:spTree>
    <p:extLst>
      <p:ext uri="{BB962C8B-B14F-4D97-AF65-F5344CB8AC3E}">
        <p14:creationId xmlns:p14="http://schemas.microsoft.com/office/powerpoint/2010/main" val="1255737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268760"/>
            <a:ext cx="4572000" cy="954107"/>
          </a:xfrm>
          <a:prstGeom prst="rect">
            <a:avLst/>
          </a:prstGeom>
        </p:spPr>
        <p:txBody>
          <a:bodyPr>
            <a:spAutoFit/>
          </a:bodyPr>
          <a:lstStyle/>
          <a:p>
            <a:r>
              <a:rPr lang="ru-RU" sz="2000" b="1" i="1" dirty="0">
                <a:solidFill>
                  <a:srgbClr val="FF0000"/>
                </a:solidFill>
              </a:rPr>
              <a:t>«Покатай  карандаш»</a:t>
            </a:r>
            <a:r>
              <a:rPr lang="ru-RU" sz="2000" i="1" dirty="0">
                <a:solidFill>
                  <a:srgbClr val="FF0000"/>
                </a:solidFill>
              </a:rPr>
              <a:t> </a:t>
            </a:r>
            <a:r>
              <a:rPr lang="ru-RU" dirty="0"/>
              <a:t>- вдохнуть  через  нос  и, выдыхая  через  рот, прокатить  по  столу  круглый  карандаш.</a:t>
            </a:r>
          </a:p>
        </p:txBody>
      </p:sp>
      <p:pic>
        <p:nvPicPr>
          <p:cNvPr id="3" name="Picture 2" descr="C:\Documents and Settings\Admin\Рабочий стол\0_5daeb_f9c603bb_L.png"/>
          <p:cNvPicPr>
            <a:picLocks noChangeAspect="1" noChangeArrowheads="1"/>
          </p:cNvPicPr>
          <p:nvPr/>
        </p:nvPicPr>
        <p:blipFill>
          <a:blip r:embed="rId2" cstate="print"/>
          <a:srcRect/>
          <a:stretch>
            <a:fillRect/>
          </a:stretch>
        </p:blipFill>
        <p:spPr bwMode="auto">
          <a:xfrm rot="10800000">
            <a:off x="5443603" y="1246910"/>
            <a:ext cx="3190378" cy="1435007"/>
          </a:xfrm>
          <a:prstGeom prst="rect">
            <a:avLst/>
          </a:prstGeom>
          <a:noFill/>
        </p:spPr>
      </p:pic>
      <p:sp>
        <p:nvSpPr>
          <p:cNvPr id="4" name="Прямоугольник 3"/>
          <p:cNvSpPr/>
          <p:nvPr/>
        </p:nvSpPr>
        <p:spPr>
          <a:xfrm>
            <a:off x="861884" y="3140968"/>
            <a:ext cx="4572000" cy="954107"/>
          </a:xfrm>
          <a:prstGeom prst="rect">
            <a:avLst/>
          </a:prstGeom>
        </p:spPr>
        <p:txBody>
          <a:bodyPr>
            <a:spAutoFit/>
          </a:bodyPr>
          <a:lstStyle/>
          <a:p>
            <a:r>
              <a:rPr lang="ru-RU" sz="2000" i="1" dirty="0">
                <a:solidFill>
                  <a:srgbClr val="FF0000"/>
                </a:solidFill>
              </a:rPr>
              <a:t> </a:t>
            </a:r>
            <a:r>
              <a:rPr lang="ru-RU" sz="2000" b="1" i="1" dirty="0">
                <a:solidFill>
                  <a:srgbClr val="FF0000"/>
                </a:solidFill>
              </a:rPr>
              <a:t>«Греем  руки»</a:t>
            </a:r>
            <a:r>
              <a:rPr lang="ru-RU" sz="2000" i="1" dirty="0">
                <a:solidFill>
                  <a:srgbClr val="FF0000"/>
                </a:solidFill>
              </a:rPr>
              <a:t> </a:t>
            </a:r>
            <a:r>
              <a:rPr lang="ru-RU" dirty="0"/>
              <a:t>- вдыхать  через  нос  и  дуть  на  озябшие  руки, плавно  выдыхая  через  рот, как  бы  согревая  руки.</a:t>
            </a:r>
          </a:p>
        </p:txBody>
      </p:sp>
      <p:pic>
        <p:nvPicPr>
          <p:cNvPr id="5" name="Picture 7" descr="C:\Documents and Settings\Admin\Рабочий стол\h27.gif"/>
          <p:cNvPicPr>
            <a:picLocks noChangeAspect="1" noChangeArrowheads="1" noCrop="1"/>
          </p:cNvPicPr>
          <p:nvPr/>
        </p:nvPicPr>
        <p:blipFill>
          <a:blip r:embed="rId3" cstate="print"/>
          <a:srcRect/>
          <a:stretch>
            <a:fillRect/>
          </a:stretch>
        </p:blipFill>
        <p:spPr bwMode="auto">
          <a:xfrm>
            <a:off x="6143636" y="4357694"/>
            <a:ext cx="1214446" cy="1676421"/>
          </a:xfrm>
          <a:prstGeom prst="rect">
            <a:avLst/>
          </a:prstGeom>
          <a:noFill/>
        </p:spPr>
      </p:pic>
      <p:pic>
        <p:nvPicPr>
          <p:cNvPr id="6" name="Picture 8" descr="C:\Documents and Settings\Admin\Рабочий стол\h28.gif"/>
          <p:cNvPicPr>
            <a:picLocks noChangeAspect="1" noChangeArrowheads="1" noCrop="1"/>
          </p:cNvPicPr>
          <p:nvPr/>
        </p:nvPicPr>
        <p:blipFill>
          <a:blip r:embed="rId4" cstate="print"/>
          <a:srcRect/>
          <a:stretch>
            <a:fillRect/>
          </a:stretch>
        </p:blipFill>
        <p:spPr bwMode="auto">
          <a:xfrm>
            <a:off x="7643834" y="4357694"/>
            <a:ext cx="1143008" cy="1714511"/>
          </a:xfrm>
          <a:prstGeom prst="rect">
            <a:avLst/>
          </a:prstGeom>
          <a:noFill/>
        </p:spPr>
      </p:pic>
      <p:pic>
        <p:nvPicPr>
          <p:cNvPr id="7" name="Picture 8" descr="C:\Documents and Settings\Admin\Рабочий стол\h28.gif"/>
          <p:cNvPicPr>
            <a:picLocks noChangeAspect="1" noChangeArrowheads="1" noCrop="1"/>
          </p:cNvPicPr>
          <p:nvPr/>
        </p:nvPicPr>
        <p:blipFill>
          <a:blip r:embed="rId4" cstate="print"/>
          <a:srcRect/>
          <a:stretch>
            <a:fillRect/>
          </a:stretch>
        </p:blipFill>
        <p:spPr bwMode="auto">
          <a:xfrm>
            <a:off x="4857752" y="4392524"/>
            <a:ext cx="1143008" cy="1714511"/>
          </a:xfrm>
          <a:prstGeom prst="rect">
            <a:avLst/>
          </a:prstGeom>
          <a:noFill/>
        </p:spPr>
      </p:pic>
    </p:spTree>
    <p:extLst>
      <p:ext uri="{BB962C8B-B14F-4D97-AF65-F5344CB8AC3E}">
        <p14:creationId xmlns:p14="http://schemas.microsoft.com/office/powerpoint/2010/main" val="3208095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4572000" cy="1508105"/>
          </a:xfrm>
          <a:prstGeom prst="rect">
            <a:avLst/>
          </a:prstGeom>
        </p:spPr>
        <p:txBody>
          <a:bodyPr>
            <a:spAutoFit/>
          </a:bodyPr>
          <a:lstStyle/>
          <a:p>
            <a:r>
              <a:rPr lang="ru-RU" sz="2000" i="1" dirty="0">
                <a:solidFill>
                  <a:srgbClr val="FF0000"/>
                </a:solidFill>
              </a:rPr>
              <a:t> </a:t>
            </a:r>
            <a:r>
              <a:rPr lang="ru-RU" sz="2000" b="1" i="1" dirty="0">
                <a:solidFill>
                  <a:srgbClr val="FF0000"/>
                </a:solidFill>
              </a:rPr>
              <a:t>«Трубач»</a:t>
            </a:r>
            <a:r>
              <a:rPr lang="ru-RU" sz="2000" i="1" dirty="0">
                <a:solidFill>
                  <a:srgbClr val="FF0000"/>
                </a:solidFill>
              </a:rPr>
              <a:t> </a:t>
            </a:r>
            <a:r>
              <a:rPr lang="ru-RU" dirty="0"/>
              <a:t>- поднести  к  губам  воображаемую  трубу.  Имитируя  движения  трубача, нажимая  пальцами  на  воображаемые  клавиши, на  выдохе  произнося  «ту-ту-ту» (10-15 секунд).</a:t>
            </a:r>
          </a:p>
        </p:txBody>
      </p:sp>
      <p:pic>
        <p:nvPicPr>
          <p:cNvPr id="3" name="Picture 2" descr="C:\Documents and Settings\Admin\Рабочий стол\dc4233bae819690a7f4fc8244f9f0632.gif"/>
          <p:cNvPicPr>
            <a:picLocks noChangeAspect="1" noChangeArrowheads="1" noCrop="1"/>
          </p:cNvPicPr>
          <p:nvPr/>
        </p:nvPicPr>
        <p:blipFill>
          <a:blip r:embed="rId2" cstate="print"/>
          <a:srcRect/>
          <a:stretch>
            <a:fillRect/>
          </a:stretch>
        </p:blipFill>
        <p:spPr bwMode="auto">
          <a:xfrm>
            <a:off x="5508104" y="1345255"/>
            <a:ext cx="4857784" cy="1071570"/>
          </a:xfrm>
          <a:prstGeom prst="rect">
            <a:avLst/>
          </a:prstGeom>
          <a:noFill/>
        </p:spPr>
      </p:pic>
      <p:sp>
        <p:nvSpPr>
          <p:cNvPr id="4" name="Прямоугольник 3"/>
          <p:cNvSpPr/>
          <p:nvPr/>
        </p:nvSpPr>
        <p:spPr>
          <a:xfrm>
            <a:off x="714440" y="3284984"/>
            <a:ext cx="4572000" cy="1508105"/>
          </a:xfrm>
          <a:prstGeom prst="rect">
            <a:avLst/>
          </a:prstGeom>
        </p:spPr>
        <p:txBody>
          <a:bodyPr>
            <a:spAutoFit/>
          </a:bodyPr>
          <a:lstStyle/>
          <a:p>
            <a:r>
              <a:rPr lang="ru-RU" sz="2000" i="1" dirty="0">
                <a:solidFill>
                  <a:srgbClr val="FF0000"/>
                </a:solidFill>
              </a:rPr>
              <a:t> </a:t>
            </a:r>
            <a:r>
              <a:rPr lang="ru-RU" sz="2000" b="1" i="1" dirty="0">
                <a:solidFill>
                  <a:srgbClr val="FF0000"/>
                </a:solidFill>
              </a:rPr>
              <a:t>«Жук»</a:t>
            </a:r>
            <a:r>
              <a:rPr lang="ru-RU" sz="2000" i="1" dirty="0">
                <a:solidFill>
                  <a:srgbClr val="FF0000"/>
                </a:solidFill>
              </a:rPr>
              <a:t> </a:t>
            </a:r>
            <a:r>
              <a:rPr lang="ru-RU" dirty="0"/>
              <a:t>- сесть, руки  развести  в  стороны, немного  отведя  их  назад, - вдох. Выдыхая, показать, как  долго  жужжит  большой  жук – «ж-ж-ж», одновременно  опуская  руки  вниз.</a:t>
            </a:r>
          </a:p>
        </p:txBody>
      </p:sp>
      <p:pic>
        <p:nvPicPr>
          <p:cNvPr id="5" name="Picture 2" descr="C:\Documents and Settings\Admin\Рабочий стол\994.gif"/>
          <p:cNvPicPr>
            <a:picLocks noChangeAspect="1" noChangeArrowheads="1" noCrop="1"/>
          </p:cNvPicPr>
          <p:nvPr/>
        </p:nvPicPr>
        <p:blipFill>
          <a:blip r:embed="rId3" cstate="print"/>
          <a:srcRect/>
          <a:stretch>
            <a:fillRect/>
          </a:stretch>
        </p:blipFill>
        <p:spPr bwMode="auto">
          <a:xfrm>
            <a:off x="6093761" y="2924944"/>
            <a:ext cx="1847839" cy="2857520"/>
          </a:xfrm>
          <a:prstGeom prst="rect">
            <a:avLst/>
          </a:prstGeom>
          <a:noFill/>
        </p:spPr>
      </p:pic>
      <p:sp>
        <p:nvSpPr>
          <p:cNvPr id="6" name="Управляющая кнопка: назад 5">
            <a:hlinkClick r:id="" action="ppaction://hlinkshowjump?jump=previousslide" highlightClick="1"/>
          </p:cNvPr>
          <p:cNvSpPr/>
          <p:nvPr/>
        </p:nvSpPr>
        <p:spPr>
          <a:xfrm>
            <a:off x="323528" y="6165303"/>
            <a:ext cx="792088" cy="31021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66253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60817" y="548680"/>
            <a:ext cx="8222365" cy="5760639"/>
          </a:xfrm>
          <a:prstGeom prst="rect">
            <a:avLst/>
          </a:prstGeom>
        </p:spPr>
      </p:pic>
    </p:spTree>
    <p:extLst>
      <p:ext uri="{BB962C8B-B14F-4D97-AF65-F5344CB8AC3E}">
        <p14:creationId xmlns:p14="http://schemas.microsoft.com/office/powerpoint/2010/main" val="2216071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30552" y="620688"/>
            <a:ext cx="8326353" cy="331236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3645024"/>
            <a:ext cx="3069134" cy="2830497"/>
          </a:xfrm>
          <a:prstGeom prst="rect">
            <a:avLst/>
          </a:prstGeom>
        </p:spPr>
      </p:pic>
      <p:sp>
        <p:nvSpPr>
          <p:cNvPr id="5" name="Управляющая кнопка: назад 4">
            <a:hlinkClick r:id="" action="ppaction://hlinkshowjump?jump=previousslide" highlightClick="1"/>
          </p:cNvPr>
          <p:cNvSpPr/>
          <p:nvPr/>
        </p:nvSpPr>
        <p:spPr>
          <a:xfrm>
            <a:off x="323528" y="6165303"/>
            <a:ext cx="792088" cy="31021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7326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5628" y="3949013"/>
            <a:ext cx="4426212" cy="369332"/>
          </a:xfrm>
          <a:prstGeom prst="rect">
            <a:avLst/>
          </a:prstGeom>
        </p:spPr>
        <p:txBody>
          <a:bodyPr wrap="none">
            <a:spAutoFit/>
          </a:bodyPr>
          <a:lstStyle/>
          <a:p>
            <a:r>
              <a:rPr lang="ru-RU" dirty="0">
                <a:solidFill>
                  <a:srgbClr val="8B0000"/>
                </a:solidFill>
                <a:latin typeface="Times New Roman" panose="02020603050405020304" pitchFamily="18" charset="0"/>
                <a:hlinkClick r:id="rId2"/>
              </a:rPr>
              <a:t>http://paidagogos.com/?p=8284#hcq=p1byiJp</a:t>
            </a:r>
            <a:endParaRPr lang="ru-RU" dirty="0"/>
          </a:p>
        </p:txBody>
      </p:sp>
      <p:sp>
        <p:nvSpPr>
          <p:cNvPr id="4" name="Прямоугольник 3"/>
          <p:cNvSpPr/>
          <p:nvPr/>
        </p:nvSpPr>
        <p:spPr>
          <a:xfrm>
            <a:off x="706536" y="3579681"/>
            <a:ext cx="4490332" cy="369332"/>
          </a:xfrm>
          <a:prstGeom prst="rect">
            <a:avLst/>
          </a:prstGeom>
        </p:spPr>
        <p:txBody>
          <a:bodyPr wrap="none">
            <a:spAutoFit/>
          </a:bodyPr>
          <a:lstStyle/>
          <a:p>
            <a:pPr lvl="0"/>
            <a:r>
              <a:rPr lang="ru-RU" dirty="0">
                <a:solidFill>
                  <a:srgbClr val="8B0000"/>
                </a:solidFill>
                <a:latin typeface="Times New Roman" panose="02020603050405020304" pitchFamily="18" charset="0"/>
                <a:hlinkClick r:id="rId3"/>
              </a:rPr>
              <a:t>http://paidagogos.com/?p=8284#hcq=OHf0jJp</a:t>
            </a:r>
            <a:endParaRPr lang="ru-RU" dirty="0">
              <a:solidFill>
                <a:prstClr val="black"/>
              </a:solidFill>
            </a:endParaRPr>
          </a:p>
        </p:txBody>
      </p:sp>
      <p:sp>
        <p:nvSpPr>
          <p:cNvPr id="3" name="Прямоугольник 2"/>
          <p:cNvSpPr/>
          <p:nvPr/>
        </p:nvSpPr>
        <p:spPr>
          <a:xfrm>
            <a:off x="715628" y="3164183"/>
            <a:ext cx="3864456" cy="646331"/>
          </a:xfrm>
          <a:prstGeom prst="rect">
            <a:avLst/>
          </a:prstGeom>
        </p:spPr>
        <p:txBody>
          <a:bodyPr wrap="none">
            <a:spAutoFit/>
          </a:bodyPr>
          <a:lstStyle/>
          <a:p>
            <a:r>
              <a:rPr lang="en-US" dirty="0">
                <a:hlinkClick r:id="rId4"/>
              </a:rPr>
              <a:t>http://</a:t>
            </a:r>
            <a:r>
              <a:rPr lang="en-US" dirty="0" smtClean="0">
                <a:hlinkClick r:id="rId4"/>
              </a:rPr>
              <a:t>wikibit.me/video/bdeLwRbd4N4</a:t>
            </a:r>
            <a:endParaRPr lang="ru-RU" dirty="0" smtClean="0"/>
          </a:p>
          <a:p>
            <a:endParaRPr lang="ru-RU" dirty="0"/>
          </a:p>
        </p:txBody>
      </p:sp>
      <p:sp>
        <p:nvSpPr>
          <p:cNvPr id="5" name="TextBox 4"/>
          <p:cNvSpPr txBox="1"/>
          <p:nvPr/>
        </p:nvSpPr>
        <p:spPr>
          <a:xfrm>
            <a:off x="467544" y="832450"/>
            <a:ext cx="7591217" cy="3477875"/>
          </a:xfrm>
          <a:prstGeom prst="rect">
            <a:avLst/>
          </a:prstGeom>
          <a:noFill/>
        </p:spPr>
        <p:txBody>
          <a:bodyPr wrap="square" rtlCol="0">
            <a:spAutoFit/>
          </a:bodyPr>
          <a:lstStyle/>
          <a:p>
            <a:pPr algn="ctr"/>
            <a:r>
              <a:rPr lang="ru-RU" sz="2000" dirty="0" smtClean="0"/>
              <a:t>Список </a:t>
            </a:r>
            <a:r>
              <a:rPr lang="ru-RU" sz="2000" dirty="0"/>
              <a:t>используемой </a:t>
            </a:r>
            <a:r>
              <a:rPr lang="ru-RU" sz="2000" dirty="0" smtClean="0"/>
              <a:t>литературы:</a:t>
            </a:r>
          </a:p>
          <a:p>
            <a:pPr algn="ctr"/>
            <a:endParaRPr lang="ru-RU" sz="2000" dirty="0" smtClean="0"/>
          </a:p>
          <a:p>
            <a:pPr marL="285750" indent="-285750">
              <a:buFont typeface="Wingdings" panose="05000000000000000000" pitchFamily="2" charset="2"/>
              <a:buChar char="ü"/>
            </a:pPr>
            <a:r>
              <a:rPr lang="ru-RU" dirty="0" smtClean="0"/>
              <a:t>Бойко </a:t>
            </a:r>
            <a:r>
              <a:rPr lang="ru-RU" dirty="0"/>
              <a:t>Е.А. Энциклопедия дыхательной гимнастики. –2007. </a:t>
            </a:r>
          </a:p>
          <a:p>
            <a:pPr marL="285750" indent="-285750">
              <a:buFont typeface="Wingdings" panose="05000000000000000000" pitchFamily="2" charset="2"/>
              <a:buChar char="ü"/>
            </a:pPr>
            <a:r>
              <a:rPr lang="ru-RU" dirty="0"/>
              <a:t>Дыхательная гимнастика А.Н. Стрельникова.- 2007</a:t>
            </a:r>
            <a:r>
              <a:rPr lang="ru-RU" dirty="0" smtClean="0"/>
              <a:t>.:</a:t>
            </a:r>
          </a:p>
          <a:p>
            <a:pPr marL="285750" indent="-285750">
              <a:buFont typeface="Wingdings" panose="05000000000000000000" pitchFamily="2" charset="2"/>
              <a:buChar char="ü"/>
            </a:pPr>
            <a:r>
              <a:rPr lang="ru-RU" dirty="0" smtClean="0"/>
              <a:t>Приказ об утверждении федерального государственного образовательного стандарта дошкольного образования от 17 октября</a:t>
            </a:r>
          </a:p>
          <a:p>
            <a:pPr marL="285750" indent="-285750">
              <a:buFont typeface="Wingdings" panose="05000000000000000000" pitchFamily="2" charset="2"/>
              <a:buChar char="ü"/>
            </a:pPr>
            <a:r>
              <a:rPr lang="ru-RU" dirty="0" smtClean="0"/>
              <a:t>«Примерная основная образовательная программа дошкольного образования» протокол от 20 мая 2015 г. № 2/15</a:t>
            </a:r>
          </a:p>
          <a:p>
            <a:pPr marL="285750" indent="-285750">
              <a:buFont typeface="Wingdings" panose="05000000000000000000" pitchFamily="2" charset="2"/>
              <a:buChar char="ü"/>
            </a:pPr>
            <a:endParaRPr lang="ru-RU" dirty="0" smtClean="0"/>
          </a:p>
          <a:p>
            <a:pPr marL="285750" indent="-285750">
              <a:buFont typeface="Wingdings" panose="05000000000000000000" pitchFamily="2" charset="2"/>
              <a:buChar char="ü"/>
            </a:pPr>
            <a:endParaRPr lang="ru-RU" dirty="0" smtClean="0"/>
          </a:p>
          <a:p>
            <a:pPr marL="285750" indent="-285750">
              <a:buFont typeface="Wingdings" panose="05000000000000000000" pitchFamily="2" charset="2"/>
              <a:buChar char="ü"/>
            </a:pPr>
            <a:endParaRPr lang="ru-RU" dirty="0"/>
          </a:p>
          <a:p>
            <a:endParaRPr lang="ru-RU" dirty="0"/>
          </a:p>
        </p:txBody>
      </p:sp>
    </p:spTree>
    <p:extLst>
      <p:ext uri="{BB962C8B-B14F-4D97-AF65-F5344CB8AC3E}">
        <p14:creationId xmlns:p14="http://schemas.microsoft.com/office/powerpoint/2010/main" val="2190856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76672"/>
            <a:ext cx="4305987" cy="923330"/>
          </a:xfrm>
          <a:prstGeom prst="rect">
            <a:avLst/>
          </a:prstGeom>
          <a:noFill/>
        </p:spPr>
        <p:txBody>
          <a:bodyPr wrap="none" lIns="91440" tIns="45720" rIns="91440" bIns="45720">
            <a:spAutoFit/>
          </a:bodyPr>
          <a:lstStyle/>
          <a:p>
            <a:pPr algn="ctr"/>
            <a:r>
              <a:rPr lang="ru-RU" sz="5400" b="0" cap="none" spc="0" dirty="0" smtClean="0">
                <a:ln w="0"/>
                <a:solidFill>
                  <a:schemeClr val="accent1"/>
                </a:solidFill>
                <a:effectLst>
                  <a:outerShdw blurRad="38100" dist="25400" dir="5400000" algn="ctr" rotWithShape="0">
                    <a:srgbClr val="6E747A">
                      <a:alpha val="43000"/>
                    </a:srgbClr>
                  </a:outerShdw>
                </a:effectLst>
              </a:rPr>
              <a:t>Актуальность:</a:t>
            </a:r>
            <a:endParaRPr lang="ru-RU"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Прямоугольник 2"/>
          <p:cNvSpPr/>
          <p:nvPr/>
        </p:nvSpPr>
        <p:spPr>
          <a:xfrm>
            <a:off x="496301" y="1268760"/>
            <a:ext cx="8280920" cy="4834144"/>
          </a:xfrm>
          <a:prstGeom prst="rect">
            <a:avLst/>
          </a:prstGeom>
        </p:spPr>
        <p:txBody>
          <a:bodyPr wrap="square">
            <a:spAutoFit/>
          </a:bodyPr>
          <a:lstStyle/>
          <a:p>
            <a:pPr algn="ctr">
              <a:lnSpc>
                <a:spcPct val="107000"/>
              </a:lnSpc>
              <a:spcBef>
                <a:spcPts val="1125"/>
              </a:spcBef>
              <a:spcAft>
                <a:spcPts val="1125"/>
              </a:spcAft>
            </a:pP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В настоящее время, проблемы здоровья стали особенно актуальными в связи с устойчивой тенденцией ухудшения здоровья детей. Объем познавательной информации для дошкольников достаточно высок, растет доля умственной нагрузки и в режиме дня. Вследствие этого нередко наблюдается переутомление детей, снижение их функциональных возможностей, что </a:t>
            </a: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hlinkClick r:id="rId2" action="ppaction://hlinksldjump"/>
              </a:rPr>
              <a:t>отрицательно</a:t>
            </a: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влияет не только на состояние здоровья дошкольников, но и на перспективы их дальнейшего </a:t>
            </a: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развития. Поэтому </a:t>
            </a: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педагоги большое внимание уделяют дыхательным упражнениям на </a:t>
            </a: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учебных </a:t>
            </a: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занятиях и в свободной деятельности, что способствует развитию дыхательной мускулатуры, увеличению подвижности грудной клетки и диафрагмы, улучшению кровообращения в </a:t>
            </a: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легких.</a:t>
            </a:r>
            <a:r>
              <a:rPr lang="ru-RU" dirty="0" smtClean="0">
                <a:latin typeface="Calibri" panose="020F0502020204030204" pitchFamily="34" charset="0"/>
                <a:ea typeface="Times New Roman" panose="02020603050405020304" pitchFamily="18" charset="0"/>
                <a:cs typeface="Times New Roman" panose="02020603050405020304" pitchFamily="18" charset="0"/>
              </a:rPr>
              <a:t> </a:t>
            </a: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Ритм </a:t>
            </a: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современной жизни предъявляет к здоровью человека весьма высокие требования. Постоянное воздействие на организм стрессов, повышенных нагрузок, загрязненного воздуха, шума, электромагнитного излучения бытовой техники и других вредоносных факторов значительно сокращает продолжительность и качество жизни.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Управляющая кнопка: назад 3">
            <a:hlinkClick r:id="" action="ppaction://hlinkshowjump?jump=previousslide" highlightClick="1"/>
          </p:cNvPr>
          <p:cNvSpPr/>
          <p:nvPr/>
        </p:nvSpPr>
        <p:spPr>
          <a:xfrm>
            <a:off x="323528" y="6165303"/>
            <a:ext cx="792088" cy="31021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136904" cy="5632311"/>
          </a:xfrm>
          <a:prstGeom prst="rect">
            <a:avLst/>
          </a:prstGeom>
        </p:spPr>
        <p:txBody>
          <a:bodyPr wrap="square">
            <a:spAutoFit/>
          </a:bodyPr>
          <a:lstStyle/>
          <a:p>
            <a:r>
              <a:rPr lang="ru-RU" sz="2400" dirty="0">
                <a:solidFill>
                  <a:schemeClr val="accent1">
                    <a:lumMod val="75000"/>
                  </a:schemeClr>
                </a:solidFill>
                <a:latin typeface="Times New Roman" panose="02020603050405020304" pitchFamily="18" charset="0"/>
              </a:rPr>
              <a:t>Цель </a:t>
            </a:r>
            <a:r>
              <a:rPr lang="ru-RU" sz="2400" dirty="0">
                <a:solidFill>
                  <a:srgbClr val="1D1D1D"/>
                </a:solidFill>
                <a:latin typeface="Times New Roman" panose="02020603050405020304" pitchFamily="18" charset="0"/>
              </a:rPr>
              <a:t>проведения дыхательной гимнастики с дошкольниками — это, прежде всего, укрепление их здоровья. Значение такой гимнастики для общего физического развития дошколят велико, ведь: </a:t>
            </a:r>
            <a:endParaRPr lang="ru-RU" sz="2400" dirty="0" smtClean="0">
              <a:solidFill>
                <a:srgbClr val="1D1D1D"/>
              </a:solidFill>
              <a:latin typeface="Times New Roman" panose="02020603050405020304" pitchFamily="18" charset="0"/>
            </a:endParaRPr>
          </a:p>
          <a:p>
            <a:pPr marL="342900" indent="-342900">
              <a:buFont typeface="Wingdings" panose="05000000000000000000" pitchFamily="2" charset="2"/>
              <a:buChar char="§"/>
            </a:pPr>
            <a:r>
              <a:rPr lang="ru-RU" sz="2400" dirty="0" smtClean="0">
                <a:solidFill>
                  <a:srgbClr val="1D1D1D"/>
                </a:solidFill>
                <a:latin typeface="Times New Roman" panose="02020603050405020304" pitchFamily="18" charset="0"/>
              </a:rPr>
              <a:t>упражнения </a:t>
            </a:r>
            <a:r>
              <a:rPr lang="ru-RU" sz="2400" dirty="0">
                <a:solidFill>
                  <a:srgbClr val="1D1D1D"/>
                </a:solidFill>
                <a:latin typeface="Times New Roman" panose="02020603050405020304" pitchFamily="18" charset="0"/>
              </a:rPr>
              <a:t>для органов дыхания помогают насытиться кислородом каждой клеточке организма </a:t>
            </a:r>
            <a:r>
              <a:rPr lang="ru-RU" sz="2400" dirty="0" smtClean="0">
                <a:solidFill>
                  <a:srgbClr val="1D1D1D"/>
                </a:solidFill>
                <a:latin typeface="Times New Roman" panose="02020603050405020304" pitchFamily="18" charset="0"/>
              </a:rPr>
              <a:t>ребёнка</a:t>
            </a:r>
          </a:p>
          <a:p>
            <a:pPr marL="342900" indent="-342900">
              <a:buFont typeface="Wingdings" panose="05000000000000000000" pitchFamily="2" charset="2"/>
              <a:buChar char="§"/>
            </a:pPr>
            <a:r>
              <a:rPr lang="ru-RU" sz="2400" dirty="0" smtClean="0">
                <a:solidFill>
                  <a:srgbClr val="1D1D1D"/>
                </a:solidFill>
                <a:latin typeface="Times New Roman" panose="02020603050405020304" pitchFamily="18" charset="0"/>
              </a:rPr>
              <a:t> </a:t>
            </a:r>
            <a:r>
              <a:rPr lang="ru-RU" sz="2400" dirty="0">
                <a:solidFill>
                  <a:srgbClr val="1D1D1D"/>
                </a:solidFill>
                <a:latin typeface="Times New Roman" panose="02020603050405020304" pitchFamily="18" charset="0"/>
              </a:rPr>
              <a:t>упражнения учат ребятишек управлять своим дыханием, что, в свою очередь, формирует умение управлять </a:t>
            </a:r>
            <a:r>
              <a:rPr lang="ru-RU" sz="2400" dirty="0" smtClean="0">
                <a:solidFill>
                  <a:srgbClr val="1D1D1D"/>
                </a:solidFill>
                <a:latin typeface="Times New Roman" panose="02020603050405020304" pitchFamily="18" charset="0"/>
              </a:rPr>
              <a:t>собой</a:t>
            </a:r>
          </a:p>
          <a:p>
            <a:pPr marL="342900" indent="-342900">
              <a:buFont typeface="Wingdings" panose="05000000000000000000" pitchFamily="2" charset="2"/>
              <a:buChar char="§"/>
            </a:pPr>
            <a:r>
              <a:rPr lang="ru-RU" sz="2400" dirty="0" smtClean="0">
                <a:solidFill>
                  <a:srgbClr val="1D1D1D"/>
                </a:solidFill>
                <a:latin typeface="Times New Roman" panose="02020603050405020304" pitchFamily="18" charset="0"/>
              </a:rPr>
              <a:t> </a:t>
            </a:r>
            <a:r>
              <a:rPr lang="ru-RU" sz="2400" dirty="0">
                <a:solidFill>
                  <a:srgbClr val="1D1D1D"/>
                </a:solidFill>
                <a:latin typeface="Times New Roman" panose="02020603050405020304" pitchFamily="18" charset="0"/>
              </a:rPr>
              <a:t>правильное дыхание улучшает работу головного мозга, сердца и нервной системы ребёнка, дыхательной и пищеварительной системы организма, укрепляет общее состояние </a:t>
            </a:r>
            <a:r>
              <a:rPr lang="ru-RU" sz="2400" dirty="0" smtClean="0">
                <a:solidFill>
                  <a:srgbClr val="1D1D1D"/>
                </a:solidFill>
                <a:latin typeface="Times New Roman" panose="02020603050405020304" pitchFamily="18" charset="0"/>
              </a:rPr>
              <a:t>здоровья</a:t>
            </a:r>
          </a:p>
          <a:p>
            <a:pPr marL="342900" indent="-342900">
              <a:buFont typeface="Wingdings" panose="05000000000000000000" pitchFamily="2" charset="2"/>
              <a:buChar char="§"/>
            </a:pPr>
            <a:r>
              <a:rPr lang="ru-RU" sz="2400" dirty="0" smtClean="0">
                <a:solidFill>
                  <a:srgbClr val="1D1D1D"/>
                </a:solidFill>
                <a:latin typeface="Times New Roman" panose="02020603050405020304" pitchFamily="18" charset="0"/>
              </a:rPr>
              <a:t>дыхательная </a:t>
            </a:r>
            <a:r>
              <a:rPr lang="ru-RU" sz="2400" dirty="0">
                <a:solidFill>
                  <a:srgbClr val="1D1D1D"/>
                </a:solidFill>
                <a:latin typeface="Times New Roman" panose="02020603050405020304" pitchFamily="18" charset="0"/>
              </a:rPr>
              <a:t>гимнастика — отличная профилактика болезней органов дыхания.</a:t>
            </a:r>
            <a:r>
              <a:rPr lang="ru-RU" sz="2400" dirty="0"/>
              <a:t/>
            </a:r>
            <a:br>
              <a:rPr lang="ru-RU" sz="2400" dirty="0"/>
            </a:br>
            <a:endParaRPr lang="ru-RU" sz="2400" dirty="0"/>
          </a:p>
        </p:txBody>
      </p:sp>
      <p:sp>
        <p:nvSpPr>
          <p:cNvPr id="3" name="Управляющая кнопка: назад 2">
            <a:hlinkClick r:id="" action="ppaction://hlinkshowjump?jump=previousslide" highlightClick="1"/>
          </p:cNvPr>
          <p:cNvSpPr/>
          <p:nvPr/>
        </p:nvSpPr>
        <p:spPr>
          <a:xfrm>
            <a:off x="323528" y="6165303"/>
            <a:ext cx="792088" cy="31021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5041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8622360" cy="3970318"/>
          </a:xfrm>
          <a:prstGeom prst="rect">
            <a:avLst/>
          </a:prstGeom>
          <a:noFill/>
        </p:spPr>
        <p:txBody>
          <a:bodyPr wrap="none" rtlCol="0">
            <a:spAutoFit/>
          </a:bodyPr>
          <a:lstStyle/>
          <a:p>
            <a:r>
              <a:rPr lang="ru-RU" sz="2400" b="1" dirty="0" smtClean="0">
                <a:solidFill>
                  <a:schemeClr val="accent1">
                    <a:lumMod val="75000"/>
                  </a:schemeClr>
                </a:solidFill>
              </a:rPr>
              <a:t>ФГОС дошкольного образования </a:t>
            </a:r>
            <a:r>
              <a:rPr lang="ru-RU" sz="2000" dirty="0" smtClean="0"/>
              <a:t>направлен на решение задач как : </a:t>
            </a:r>
          </a:p>
          <a:p>
            <a:pPr marL="342900" indent="-342900">
              <a:buFont typeface="Arial" panose="020B0604020202020204" pitchFamily="34" charset="0"/>
              <a:buChar char="•"/>
            </a:pPr>
            <a:r>
              <a:rPr lang="ru-RU" sz="2000" dirty="0" smtClean="0"/>
              <a:t>охраны и укрепления физического и психического здоровья детей,</a:t>
            </a:r>
          </a:p>
          <a:p>
            <a:r>
              <a:rPr lang="ru-RU" sz="2000" dirty="0"/>
              <a:t> </a:t>
            </a:r>
            <a:r>
              <a:rPr lang="ru-RU" sz="2000" dirty="0" smtClean="0"/>
              <a:t>      в том числе их эмоционального благополучия.</a:t>
            </a:r>
          </a:p>
          <a:p>
            <a:pPr marL="342900" indent="-342900">
              <a:buFont typeface="Arial" panose="020B0604020202020204" pitchFamily="34" charset="0"/>
              <a:buChar char="•"/>
            </a:pPr>
            <a:r>
              <a:rPr lang="ru-RU" sz="2000" dirty="0" smtClean="0"/>
              <a:t>Обеспечение равных возможностей для полноценного развития каждого</a:t>
            </a:r>
          </a:p>
          <a:p>
            <a:r>
              <a:rPr lang="ru-RU" sz="2000" dirty="0" smtClean="0"/>
              <a:t> ребенка в период дошкольного детства независимо от места жительства, </a:t>
            </a:r>
          </a:p>
          <a:p>
            <a:r>
              <a:rPr lang="ru-RU" sz="2000" dirty="0"/>
              <a:t> </a:t>
            </a:r>
            <a:r>
              <a:rPr lang="ru-RU" sz="2000" dirty="0" smtClean="0"/>
              <a:t>пола, нации, языка, социального статуса, психофизиологических и других</a:t>
            </a:r>
          </a:p>
          <a:p>
            <a:r>
              <a:rPr lang="ru-RU" sz="2000" dirty="0" smtClean="0"/>
              <a:t> особенностей (в том числе ограниченных возможностей здоровья) и др.</a:t>
            </a:r>
          </a:p>
          <a:p>
            <a:r>
              <a:rPr lang="ru-RU" sz="2400" b="1" dirty="0" smtClean="0">
                <a:solidFill>
                  <a:schemeClr val="accent1">
                    <a:lumMod val="75000"/>
                  </a:schemeClr>
                </a:solidFill>
              </a:rPr>
              <a:t>в образовательной области</a:t>
            </a:r>
          </a:p>
          <a:p>
            <a:r>
              <a:rPr lang="ru-RU" sz="2400" b="1" dirty="0" smtClean="0">
                <a:solidFill>
                  <a:schemeClr val="accent1">
                    <a:lumMod val="75000"/>
                  </a:schemeClr>
                </a:solidFill>
              </a:rPr>
              <a:t> «Физическое развитие»</a:t>
            </a:r>
          </a:p>
          <a:p>
            <a:r>
              <a:rPr lang="ru-RU" sz="2000" dirty="0" smtClean="0"/>
              <a:t>Становление ценностей здорового образа жизни, овладение его </a:t>
            </a:r>
          </a:p>
          <a:p>
            <a:r>
              <a:rPr lang="ru-RU" sz="2000" dirty="0"/>
              <a:t>э</a:t>
            </a:r>
            <a:r>
              <a:rPr lang="ru-RU" sz="2000" dirty="0" smtClean="0"/>
              <a:t>лементарными нормами и правилами «в питании, в двигательном режиме,</a:t>
            </a:r>
          </a:p>
          <a:p>
            <a:r>
              <a:rPr lang="ru-RU" sz="2000" dirty="0" smtClean="0"/>
              <a:t> в закаливании, при формировании полезных привычек и др.»</a:t>
            </a:r>
            <a:endParaRPr lang="ru-RU" sz="2000" dirty="0"/>
          </a:p>
        </p:txBody>
      </p:sp>
    </p:spTree>
    <p:extLst>
      <p:ext uri="{BB962C8B-B14F-4D97-AF65-F5344CB8AC3E}">
        <p14:creationId xmlns:p14="http://schemas.microsoft.com/office/powerpoint/2010/main" val="1464346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476672"/>
            <a:ext cx="8280920" cy="5878532"/>
          </a:xfrm>
          <a:prstGeom prst="rect">
            <a:avLst/>
          </a:prstGeom>
        </p:spPr>
        <p:txBody>
          <a:bodyPr wrap="square">
            <a:spAutoFit/>
          </a:bodyPr>
          <a:lstStyle/>
          <a:p>
            <a:r>
              <a:rPr lang="ru-RU"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В примерной основной образовательной программе дошкольного </a:t>
            </a:r>
            <a:r>
              <a:rPr lang="ru-RU" dirty="0" smtClean="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Образования </a:t>
            </a:r>
            <a:r>
              <a:rPr lang="ru-RU"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(протокол от 20 мая 2015 г. № 2/15</a:t>
            </a:r>
            <a:r>
              <a:rPr lang="ru-RU" dirty="0" smtClean="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 </a:t>
            </a:r>
            <a:r>
              <a:rPr lang="ru-RU" sz="2000" dirty="0" smtClean="0"/>
              <a:t>В </a:t>
            </a:r>
            <a:r>
              <a:rPr lang="ru-RU" sz="2000" dirty="0"/>
              <a:t>области физического развития ребенка основными задачами образовательной деятельности являются создание условий для</a:t>
            </a:r>
            <a:r>
              <a:rPr lang="ru-RU" sz="2000" dirty="0" smtClean="0"/>
              <a:t>:</a:t>
            </a:r>
          </a:p>
          <a:p>
            <a:r>
              <a:rPr lang="ru-RU" sz="2000" dirty="0" smtClean="0"/>
              <a:t> </a:t>
            </a:r>
            <a:r>
              <a:rPr lang="ru-RU" sz="2000" dirty="0"/>
              <a:t>– становления у детей ценностей здорового образа жизни; </a:t>
            </a:r>
            <a:endParaRPr lang="ru-RU" sz="2000" dirty="0" smtClean="0"/>
          </a:p>
          <a:p>
            <a:r>
              <a:rPr lang="ru-RU" sz="2000" dirty="0" smtClean="0"/>
              <a:t>– </a:t>
            </a:r>
            <a:r>
              <a:rPr lang="ru-RU" sz="2000" dirty="0"/>
              <a:t>развития представлений о своем теле и своих физических возможностях</a:t>
            </a:r>
            <a:r>
              <a:rPr lang="ru-RU" sz="2000" dirty="0" smtClean="0"/>
              <a:t>;</a:t>
            </a:r>
          </a:p>
          <a:p>
            <a:r>
              <a:rPr lang="ru-RU" sz="2000" dirty="0" smtClean="0"/>
              <a:t> </a:t>
            </a:r>
            <a:r>
              <a:rPr lang="ru-RU" sz="2000" dirty="0"/>
              <a:t>– приобретения двигательного опыта и совершенствования двигательной активности</a:t>
            </a:r>
            <a:r>
              <a:rPr lang="ru-RU" sz="2000" dirty="0" smtClean="0"/>
              <a:t>; и др.</a:t>
            </a:r>
          </a:p>
          <a:p>
            <a:r>
              <a:rPr lang="ru-RU" sz="2000" dirty="0" smtClean="0"/>
              <a:t>В </a:t>
            </a:r>
            <a:r>
              <a:rPr lang="ru-RU" sz="2000" dirty="0"/>
              <a:t>сфере становления у детей ценностей здорового образа жизни </a:t>
            </a:r>
            <a:r>
              <a:rPr lang="ru-RU" sz="2000" dirty="0" smtClean="0"/>
              <a:t>взрослые </a:t>
            </a:r>
            <a:r>
              <a:rPr lang="ru-RU" sz="2000" dirty="0"/>
              <a:t>способствуют развитию у детей ответственного отношения к своему здоровью. Они рассказывают детям о том, что может быть полезно и что вредно для их организма, помогают детям осознать пользу здорового образа жизни, соблюдения его элементарных норм и правил, в том числе правил здорового питания, закаливания и пр. Взрослые способствуют формированию полезных навыков и привычек, нацеленных на поддержание собственного здоровья, в том числе формированию гигиенических навыков. Создают возможности для активного участия детей в оздоровительных </a:t>
            </a:r>
            <a:r>
              <a:rPr lang="ru-RU" sz="2000" dirty="0" smtClean="0"/>
              <a:t>мероприятиях…..</a:t>
            </a:r>
            <a:endParaRPr lang="ru-RU" sz="2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7987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7704856" cy="5412636"/>
          </a:xfrm>
          <a:prstGeom prst="rect">
            <a:avLst/>
          </a:prstGeom>
        </p:spPr>
        <p:txBody>
          <a:bodyPr wrap="square">
            <a:spAutoFit/>
          </a:bodyPr>
          <a:lstStyle/>
          <a:p>
            <a:pPr>
              <a:lnSpc>
                <a:spcPct val="107000"/>
              </a:lnSpc>
              <a:spcBef>
                <a:spcPts val="1125"/>
              </a:spcBef>
              <a:spcAft>
                <a:spcPts val="1125"/>
              </a:spcAft>
            </a:pP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Современная медицина считает, что выработка правильного дыхания – залог хорошего здоровья. Поэтому важно уделять большое внимание выработке правильного дыхания. Во второй половине XX в. роль дыхательной гимнастики в оздоровлении человека приобрела особую значимость. В это время было разработано множество методик, нашедших широкое применение, как в традиционной, так и в нетрадиционной медицине. Наиболее известными и широко используемыми стали дыхательные методики А. Н. Стрельниковой, К. П. Бутейко, В. Ф. Фролова, С. </a:t>
            </a:r>
            <a:r>
              <a:rPr lang="ru-RU"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Грофа</a:t>
            </a: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Н. А. </a:t>
            </a:r>
            <a:r>
              <a:rPr lang="ru-RU"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Агаджаняна</a:t>
            </a: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и Ю. </a:t>
            </a: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Буланова.</a:t>
            </a:r>
            <a:endParaRPr lang="ru-RU" sz="16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125"/>
              </a:spcBef>
              <a:spcAft>
                <a:spcPts val="1125"/>
              </a:spcAft>
            </a:pP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Исследования ученых-медиков показывают, что в развитии дыхательного аппарата детей дошкольного возраста наблюдается дисбаланс: при относительной мощности легких, просвет верхних воздухоносных путей (полости носа, гортани) еще узок, дыхательные мышцы являются слабыми. Поэтому детей дошкольного возраста необходимо обучать правильному дыханию, что позволит укрепить мышцы дыхательных </a:t>
            </a:r>
            <a:r>
              <a:rPr lang="ru-RU"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органов.</a:t>
            </a:r>
            <a:endPar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Управляющая кнопка: назад 2">
            <a:hlinkClick r:id="" action="ppaction://hlinkshowjump?jump=previousslide" highlightClick="1"/>
          </p:cNvPr>
          <p:cNvSpPr/>
          <p:nvPr/>
        </p:nvSpPr>
        <p:spPr>
          <a:xfrm>
            <a:off x="323528" y="6165303"/>
            <a:ext cx="792088" cy="31021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96978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136904" cy="5796459"/>
          </a:xfrm>
          <a:prstGeom prst="rect">
            <a:avLst/>
          </a:prstGeom>
        </p:spPr>
        <p:txBody>
          <a:bodyPr wrap="square">
            <a:spAutoFit/>
          </a:bodyPr>
          <a:lstStyle/>
          <a:p>
            <a:pPr>
              <a:lnSpc>
                <a:spcPct val="107000"/>
              </a:lnSpc>
              <a:spcBef>
                <a:spcPts val="1125"/>
              </a:spcBef>
              <a:spcAft>
                <a:spcPts val="1125"/>
              </a:spcAft>
            </a:pPr>
            <a:r>
              <a:rPr lang="ru-RU" sz="2000" b="1" dirty="0">
                <a:solidFill>
                  <a:schemeClr val="tx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Дыхательный </a:t>
            </a:r>
            <a:r>
              <a:rPr lang="ru-RU" sz="2000" dirty="0">
                <a:solidFill>
                  <a:schemeClr val="tx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акт</a:t>
            </a:r>
            <a:r>
              <a:rPr lang="ru-RU"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-это ритмичное движение грудной клетки и </a:t>
            </a:r>
            <a:r>
              <a:rPr lang="ru-RU"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легких.</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125"/>
              </a:spcBef>
              <a:spcAft>
                <a:spcPts val="1125"/>
              </a:spcAft>
            </a:pPr>
            <a:r>
              <a:rPr lang="ru-RU"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Дыхание </a:t>
            </a:r>
            <a:r>
              <a:rPr lang="ru-RU"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является главнейшим источником жизни. Человек может прожить без пищи и воды несколько дней, но без воздуха самое большее – несколько минут. При недостаточном поступлении воздуха сердце и иммунная система начинают работать активнее, предотвращая тем самым проникновение инфекции и недостаток кислорода.</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125"/>
              </a:spcBef>
              <a:spcAft>
                <a:spcPts val="1125"/>
              </a:spcAft>
            </a:pPr>
            <a:r>
              <a:rPr lang="ru-RU" sz="2000" b="1" dirty="0">
                <a:solidFill>
                  <a:schemeClr val="tx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Дыхание</a:t>
            </a:r>
            <a:r>
              <a:rPr lang="ru-RU"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 </a:t>
            </a:r>
            <a:r>
              <a:rPr lang="ru-RU"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это втягивание и выпускание воздуха легкими как процесс поглощения кислорода и выделения углекислот живым организмом. При нормальном дыхании человек дышит через нос. Такое дыхание имеет большое значение для организма. Холодный воздух, проходя через слизистую оболочку носа, согревается. Кроме того, задерживаются частички пыли, попадающие с воздухом. Дошкольников необходимо обучать правильному носовому дыханию. Это позволит эффективно защитить легкие от пыли, переохлаждения и адаптировать их к холодному воздуху.</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5508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08912" cy="1903470"/>
          </a:xfrm>
          <a:prstGeom prst="rect">
            <a:avLst/>
          </a:prstGeom>
        </p:spPr>
        <p:txBody>
          <a:bodyPr wrap="square">
            <a:spAutoFit/>
          </a:bodyPr>
          <a:lstStyle/>
          <a:p>
            <a:pPr>
              <a:lnSpc>
                <a:spcPct val="107000"/>
              </a:lnSpc>
              <a:spcBef>
                <a:spcPts val="1125"/>
              </a:spcBef>
              <a:spcAft>
                <a:spcPts val="1125"/>
              </a:spcAft>
            </a:pPr>
            <a:r>
              <a:rPr lang="ru-RU" sz="2000" b="1" dirty="0">
                <a:solidFill>
                  <a:schemeClr val="tx2">
                    <a:lumMod val="60000"/>
                    <a:lumOff val="40000"/>
                  </a:schemeClr>
                </a:solidFill>
                <a:latin typeface="Arial" panose="020B0604020202020204" pitchFamily="34" charset="0"/>
                <a:ea typeface="Times New Roman" panose="02020603050405020304" pitchFamily="18" charset="0"/>
                <a:cs typeface="Times New Roman" panose="02020603050405020304" pitchFamily="18" charset="0"/>
              </a:rPr>
              <a:t>Дыхательная гимнастика </a:t>
            </a: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это комплекс специализированных дыхательных упражнений, направленных на укрепление физического здоровья ребенка. Она служит для развития у ребенка органов дыхания, постановки различных видов дыхания, а также профилактики заболеваний верхних дыхательных путей. Дыхательной гимнастикой можно начинать заниматься с детьми, достигшими возраста 4-5 лет.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395536" y="2236126"/>
            <a:ext cx="8208912" cy="4154984"/>
          </a:xfrm>
          <a:prstGeom prst="rect">
            <a:avLst/>
          </a:prstGeom>
        </p:spPr>
        <p:txBody>
          <a:bodyPr wrap="square">
            <a:spAutoFit/>
          </a:bodyPr>
          <a:lstStyle/>
          <a:p>
            <a:r>
              <a:rPr lang="ru-RU" sz="2000" b="1" dirty="0">
                <a:solidFill>
                  <a:schemeClr val="tx2">
                    <a:lumMod val="60000"/>
                    <a:lumOff val="40000"/>
                  </a:schemeClr>
                </a:solidFill>
                <a:latin typeface="Arial" panose="020B0604020202020204" pitchFamily="34" charset="0"/>
              </a:rPr>
              <a:t>Дыхательная гимнастика Стрельниковой </a:t>
            </a:r>
            <a:r>
              <a:rPr lang="ru-RU" dirty="0">
                <a:solidFill>
                  <a:srgbClr val="333333"/>
                </a:solidFill>
                <a:latin typeface="Arial" panose="020B0604020202020204" pitchFamily="34" charset="0"/>
              </a:rPr>
              <a:t>– это немедикаментозный оздоровительный метод.</a:t>
            </a:r>
            <a:endParaRPr lang="ru-RU" dirty="0">
              <a:solidFill>
                <a:srgbClr val="000000"/>
              </a:solidFill>
              <a:latin typeface="Arial" panose="020B0604020202020204" pitchFamily="34" charset="0"/>
            </a:endParaRPr>
          </a:p>
          <a:p>
            <a:r>
              <a:rPr lang="ru-RU" b="1" dirty="0">
                <a:solidFill>
                  <a:srgbClr val="555555"/>
                </a:solidFill>
                <a:latin typeface="Arial" panose="020B0604020202020204" pitchFamily="34" charset="0"/>
              </a:rPr>
              <a:t>Это гимнастика универсальна. Она может быт лечебной и профилактической, оздоровительной и развивающей, восстанавливающей силы и улучшающей настроение.</a:t>
            </a:r>
            <a:r>
              <a:rPr lang="ru-RU" dirty="0">
                <a:solidFill>
                  <a:srgbClr val="555555"/>
                </a:solidFill>
                <a:latin typeface="Arial" panose="020B0604020202020204" pitchFamily="34" charset="0"/>
              </a:rPr>
              <a:t> Ее можно делать дома и на улице, стоя, сидя и лежа, всю сразу или по частям. </a:t>
            </a:r>
            <a:r>
              <a:rPr lang="ru-RU" b="1" u="sng" dirty="0">
                <a:solidFill>
                  <a:srgbClr val="555555"/>
                </a:solidFill>
                <a:latin typeface="Arial" panose="020B0604020202020204" pitchFamily="34" charset="0"/>
              </a:rPr>
              <a:t>Она не имеет противопоказаний и очень результативна.</a:t>
            </a:r>
            <a:endParaRPr lang="ru-RU" dirty="0">
              <a:solidFill>
                <a:srgbClr val="000000"/>
              </a:solidFill>
              <a:latin typeface="Arial" panose="020B0604020202020204" pitchFamily="34" charset="0"/>
            </a:endParaRPr>
          </a:p>
          <a:p>
            <a:r>
              <a:rPr lang="ru-RU" dirty="0">
                <a:solidFill>
                  <a:srgbClr val="555555"/>
                </a:solidFill>
                <a:latin typeface="Arial" panose="020B0604020202020204" pitchFamily="34" charset="0"/>
              </a:rPr>
              <a:t>Известный московский педагог, предложила свою «гимнастику вдоха». Для тренировки дыхательной мускулатуры, осуществляющий вдох, предлагается создать определенное сопротивление, что достигается тем, что во время вдоха сжимается грудная клетка. Известно, что вдох выполняется при движениях, расширяющих грудную клетку.</a:t>
            </a:r>
            <a:endParaRPr lang="ru-RU" dirty="0">
              <a:solidFill>
                <a:srgbClr val="000000"/>
              </a:solidFill>
              <a:latin typeface="Arial" panose="020B0604020202020204" pitchFamily="34" charset="0"/>
            </a:endParaRPr>
          </a:p>
          <a:p>
            <a:pPr algn="just"/>
            <a:r>
              <a:rPr lang="ru-RU" sz="1600" dirty="0">
                <a:solidFill>
                  <a:srgbClr val="555555"/>
                </a:solidFill>
                <a:latin typeface="Arial" panose="020B0604020202020204" pitchFamily="34" charset="0"/>
              </a:rPr>
              <a:t>Дыхательная гимнастики А. Н. Стрельниковой – это единственная в мире, в которой короткий и резкий вдох носом сочетается с движениями, сжимающими грудную клетку.</a:t>
            </a:r>
            <a:endParaRPr lang="ru-RU" b="0" i="0" dirty="0">
              <a:solidFill>
                <a:srgbClr val="000000"/>
              </a:solidFill>
              <a:effectLst/>
              <a:latin typeface="Arial" panose="020B0604020202020204" pitchFamily="34" charset="0"/>
            </a:endParaRPr>
          </a:p>
        </p:txBody>
      </p:sp>
      <p:sp>
        <p:nvSpPr>
          <p:cNvPr id="4" name="Управляющая кнопка: назад 3">
            <a:hlinkClick r:id="" action="ppaction://hlinkshowjump?jump=previousslide" highlightClick="1"/>
          </p:cNvPr>
          <p:cNvSpPr/>
          <p:nvPr/>
        </p:nvSpPr>
        <p:spPr>
          <a:xfrm>
            <a:off x="179512" y="6391110"/>
            <a:ext cx="792088" cy="31021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04195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24406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1993</Words>
  <Application>Microsoft Office PowerPoint</Application>
  <PresentationFormat>Экран (4:3)</PresentationFormat>
  <Paragraphs>96</Paragraphs>
  <Slides>28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Arial</vt:lpstr>
      <vt:lpstr>Arial Black</vt:lpstr>
      <vt:lpstr>Calibri</vt:lpstr>
      <vt:lpstr>Sitka Small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Надежда Паршукова</cp:lastModifiedBy>
  <cp:revision>31</cp:revision>
  <dcterms:created xsi:type="dcterms:W3CDTF">2014-06-25T06:32:06Z</dcterms:created>
  <dcterms:modified xsi:type="dcterms:W3CDTF">2018-02-16T13:23:13Z</dcterms:modified>
</cp:coreProperties>
</file>