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7" r:id="rId8"/>
    <p:sldId id="268" r:id="rId9"/>
    <p:sldId id="269" r:id="rId10"/>
    <p:sldId id="265" r:id="rId11"/>
    <p:sldId id="264" r:id="rId12"/>
    <p:sldId id="266" r:id="rId13"/>
    <p:sldId id="26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0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3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2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4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6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8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7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7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BEE01-8169-465C-AEE9-2E2063492D5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5007-754D-4828-8749-E7C42D633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9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99662" y="5946426"/>
            <a:ext cx="3099024" cy="1114181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Подготовила: воспитатель 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algn="r"/>
            <a:r>
              <a:rPr lang="ru-RU" sz="1400" dirty="0" err="1" smtClean="0"/>
              <a:t>Паршукова</a:t>
            </a:r>
            <a:r>
              <a:rPr lang="ru-RU" sz="1400" dirty="0" smtClean="0"/>
              <a:t> Н.Ф.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89199" y="1642683"/>
            <a:ext cx="4776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Тема самообразования: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Сенсорное развитие детей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ошкольного возраста с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использованием </a:t>
            </a:r>
            <a:r>
              <a:rPr lang="ru-RU" sz="2400" b="1" dirty="0" err="1" smtClean="0">
                <a:solidFill>
                  <a:srgbClr val="C00000"/>
                </a:solidFill>
              </a:rPr>
              <a:t>бизибордов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9508" y="365760"/>
            <a:ext cx="466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МАДОУ «Детский сад № 1» с. Усть-Кулом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77476" y="63188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5664029_53712-6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35" y="2403565"/>
            <a:ext cx="5364379" cy="42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095" y="613954"/>
            <a:ext cx="83140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Форма работы с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бизибордом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Образовательная деятельность;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Совместная деятельность;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Индивидуальная работа;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Дидиактическая</a:t>
            </a:r>
            <a:r>
              <a:rPr lang="ru-RU" sz="2800" dirty="0" smtClean="0"/>
              <a:t> игра;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Парная форма игры (это игра между двумя детьми, в обстановке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соперничества или сотрудничества);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Подготовка консультаций и рекомендаций для педагогов и родителей;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59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8" y="369165"/>
            <a:ext cx="82571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Бизиборды</a:t>
            </a:r>
            <a:r>
              <a:rPr lang="ru-RU" dirty="0" smtClean="0"/>
              <a:t> отвечают всем требованиям предъявляемым в ФГОС ДО</a:t>
            </a:r>
          </a:p>
          <a:p>
            <a:r>
              <a:rPr lang="ru-RU" dirty="0" smtClean="0"/>
              <a:t>К развивающей предметно пространственной среде: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общения и совместной деятельности детей.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Индивидуализация образования, развитие самостоятельности.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Реализация образовательной программы.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Учет возрастных особенностей детей.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Соблюдение всех принципов РППС: содержательность, насыщенность, </a:t>
            </a:r>
          </a:p>
          <a:p>
            <a:r>
              <a:rPr lang="ru-RU" dirty="0" err="1"/>
              <a:t>т</a:t>
            </a:r>
            <a:r>
              <a:rPr lang="ru-RU" dirty="0" err="1" smtClean="0"/>
              <a:t>рансформируемость</a:t>
            </a:r>
            <a:r>
              <a:rPr lang="ru-RU" dirty="0" smtClean="0"/>
              <a:t>, </a:t>
            </a:r>
            <a:r>
              <a:rPr lang="ru-RU" dirty="0" err="1" smtClean="0"/>
              <a:t>полифункциональность</a:t>
            </a:r>
            <a:r>
              <a:rPr lang="ru-RU" dirty="0" smtClean="0"/>
              <a:t>, вариативность, </a:t>
            </a:r>
          </a:p>
          <a:p>
            <a:r>
              <a:rPr lang="ru-RU" dirty="0" smtClean="0"/>
              <a:t>безопасность и доступность  в том числе и для детей с </a:t>
            </a:r>
          </a:p>
          <a:p>
            <a:r>
              <a:rPr lang="ru-RU" dirty="0" smtClean="0"/>
              <a:t>ограниченными возможностями здоровья.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1\Desktop\d5c9f1604483ee29f7b0d1952a3a7b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84" y="3260310"/>
            <a:ext cx="5091308" cy="33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6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2735e807b9ed6d45e24f854f53afa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64" y="3734481"/>
            <a:ext cx="6667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766" y="613954"/>
            <a:ext cx="8399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Современные дети окружены гаджетами, но никакой смартфон или планшет</a:t>
            </a:r>
          </a:p>
          <a:p>
            <a:pPr algn="ctr"/>
            <a:r>
              <a:rPr lang="ru-RU" sz="3200" i="1" dirty="0">
                <a:solidFill>
                  <a:srgbClr val="C00000"/>
                </a:solidFill>
              </a:rPr>
              <a:t>н</a:t>
            </a:r>
            <a:r>
              <a:rPr lang="ru-RU" sz="3200" i="1" dirty="0" smtClean="0">
                <a:solidFill>
                  <a:srgbClr val="C00000"/>
                </a:solidFill>
              </a:rPr>
              <a:t>е сможет обеспечить развитие мелкой моторики, </a:t>
            </a:r>
          </a:p>
          <a:p>
            <a:pPr algn="ctr"/>
            <a:r>
              <a:rPr lang="ru-RU" sz="3200" i="1" dirty="0">
                <a:solidFill>
                  <a:srgbClr val="C00000"/>
                </a:solidFill>
              </a:rPr>
              <a:t>к</a:t>
            </a:r>
            <a:r>
              <a:rPr lang="ru-RU" sz="3200" i="1" dirty="0" smtClean="0">
                <a:solidFill>
                  <a:srgbClr val="C00000"/>
                </a:solidFill>
              </a:rPr>
              <a:t>оторая создает базу для физического, </a:t>
            </a:r>
            <a:r>
              <a:rPr lang="ru-RU" sz="3200" i="1" dirty="0" err="1" smtClean="0">
                <a:solidFill>
                  <a:srgbClr val="C00000"/>
                </a:solidFill>
              </a:rPr>
              <a:t>интелектуального</a:t>
            </a:r>
            <a:r>
              <a:rPr lang="ru-RU" sz="3200" i="1" dirty="0" smtClean="0">
                <a:solidFill>
                  <a:srgbClr val="C00000"/>
                </a:solidFill>
              </a:rPr>
              <a:t>, эмоционального развития ребенка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7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8286" y="718456"/>
            <a:ext cx="60492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Перспектива</a:t>
            </a:r>
          </a:p>
          <a:p>
            <a:pPr algn="ctr"/>
            <a:r>
              <a:rPr lang="ru-RU" sz="2400" dirty="0" smtClean="0"/>
              <a:t>Изготовление разных видов </a:t>
            </a:r>
            <a:r>
              <a:rPr lang="ru-RU" sz="2400" dirty="0" err="1" smtClean="0"/>
              <a:t>бизибордов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совместно с родителями.</a:t>
            </a:r>
            <a:endParaRPr lang="ru-RU" sz="2400" dirty="0"/>
          </a:p>
        </p:txBody>
      </p:sp>
      <p:pic>
        <p:nvPicPr>
          <p:cNvPr id="8194" name="Picture 2" descr="C:\Users\1\Desktop\книжка-6-768x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3" y="2312774"/>
            <a:ext cx="5383469" cy="411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2a120b0de1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8141" y="2103451"/>
            <a:ext cx="3128138" cy="22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samodelki-svoimi-rukami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27" y="4370129"/>
            <a:ext cx="3087752" cy="23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866" y="785837"/>
            <a:ext cx="8606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8" name="Picture 2" descr="C:\Users\1\Desktop\5ui85xbb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05" y="2063750"/>
            <a:ext cx="5676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6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4141" y="235654"/>
            <a:ext cx="8561373" cy="98624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“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Бизиборд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”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развивающая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доска.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>
                <a:solidFill>
                  <a:srgbClr val="4F81BD"/>
                </a:solidFill>
                <a:latin typeface="Calibri"/>
              </a:rPr>
              <a:t>Познание мира через </a:t>
            </a:r>
            <a:r>
              <a:rPr lang="ru-RU" sz="3200" dirty="0" smtClean="0">
                <a:solidFill>
                  <a:srgbClr val="4F81BD"/>
                </a:solidFill>
                <a:latin typeface="Calibri"/>
              </a:rPr>
              <a:t>руки.</a:t>
            </a:r>
            <a:endParaRPr lang="ru-RU" sz="3200" dirty="0">
              <a:solidFill>
                <a:srgbClr val="4F81BD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  <a:t>Развивающая доска </a:t>
            </a:r>
            <a:r>
              <a:rPr lang="ru-RU" altLang="ru-RU" sz="2000" b="1" kern="0" dirty="0" err="1">
                <a:solidFill>
                  <a:srgbClr val="000000"/>
                </a:solidFill>
                <a:ea typeface="+mj-ea"/>
                <a:cs typeface="Arial"/>
              </a:rPr>
              <a:t>бизиборд</a:t>
            </a:r>
            <a: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  <a:t> </a:t>
            </a:r>
            <a:r>
              <a:rPr lang="ru-RU" altLang="ru-RU" sz="2000" b="1" kern="0" dirty="0" smtClean="0">
                <a:solidFill>
                  <a:srgbClr val="000000"/>
                </a:solidFill>
                <a:ea typeface="+mj-ea"/>
                <a:cs typeface="Arial"/>
              </a:rPr>
              <a:t>обеспечивает</a:t>
            </a:r>
            <a: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  <a:t/>
            </a:r>
            <a:b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</a:br>
            <a: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  <a:t>        всестороннее развитие ребёнка и помогает родителям </a:t>
            </a:r>
            <a:b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</a:br>
            <a: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  <a:t>        уберечь его от </a:t>
            </a:r>
            <a:r>
              <a:rPr lang="ru-RU" altLang="ru-RU" sz="2000" b="1" kern="0" dirty="0" err="1">
                <a:solidFill>
                  <a:srgbClr val="000000"/>
                </a:solidFill>
                <a:ea typeface="+mj-ea"/>
                <a:cs typeface="Arial"/>
              </a:rPr>
              <a:t>травмоопасных</a:t>
            </a:r>
            <a: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  <a:t> ситуаций.</a:t>
            </a:r>
            <a:r>
              <a:rPr lang="ru-RU" altLang="ru-RU" sz="3400" kern="0" dirty="0">
                <a:solidFill>
                  <a:srgbClr val="000000"/>
                </a:solidFill>
                <a:ea typeface="+mj-ea"/>
                <a:cs typeface="Arial"/>
              </a:rPr>
              <a:t> </a:t>
            </a:r>
            <a:endParaRPr lang="ru-RU" altLang="ru-RU" sz="3400" kern="0" dirty="0" smtClean="0">
              <a:solidFill>
                <a:srgbClr val="000000"/>
              </a:solidFill>
              <a:ea typeface="+mj-ea"/>
              <a:cs typeface="Arial"/>
            </a:endParaRPr>
          </a:p>
          <a:p>
            <a:pPr marL="0" indent="0" algn="ctr">
              <a:buNone/>
            </a:pPr>
            <a:endParaRPr lang="ru-RU" dirty="0">
              <a:solidFill>
                <a:srgbClr val="74449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982" y="944187"/>
            <a:ext cx="7849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Дословно«бизиборд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» можно перевести как «доска,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>
                <a:solidFill>
                  <a:srgbClr val="000000"/>
                </a:solidFill>
                <a:ea typeface="+mj-ea"/>
                <a:cs typeface="Arial"/>
              </a:rPr>
              <a:t>ч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тобы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занять малыша»</a:t>
            </a:r>
            <a:r>
              <a:rPr kumimoji="0" lang="ru-RU" altLang="ru-RU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6" descr="%D0%91%D0%B8%D0%B7%D0%B8%D0%B1%D0%BE%D1%80%D0%B4-%D0%A0%D0%B0%D0%B4%D1%83%D0%B6%D0%BD%D1%8B%D0%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49" y="3650970"/>
            <a:ext cx="4248318" cy="273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270" y="785911"/>
            <a:ext cx="7957000" cy="1325563"/>
          </a:xfrm>
        </p:spPr>
        <p:txBody>
          <a:bodyPr>
            <a:normAutofit fontScale="90000"/>
          </a:bodyPr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200" kern="0" dirty="0">
                <a:solidFill>
                  <a:srgbClr val="000000"/>
                </a:solidFill>
                <a:ea typeface="+mn-ea"/>
                <a:cs typeface="Arial"/>
              </a:rPr>
              <a:t>Первая доска </a:t>
            </a:r>
            <a:r>
              <a:rPr lang="ru-RU" altLang="ru-RU" sz="3200" kern="0" dirty="0" err="1">
                <a:solidFill>
                  <a:srgbClr val="000000"/>
                </a:solidFill>
                <a:ea typeface="+mn-ea"/>
                <a:cs typeface="Arial"/>
              </a:rPr>
              <a:t>бизиборд</a:t>
            </a:r>
            <a:r>
              <a:rPr lang="ru-RU" altLang="ru-RU" sz="3200" kern="0" dirty="0">
                <a:solidFill>
                  <a:srgbClr val="000000"/>
                </a:solidFill>
                <a:ea typeface="+mn-ea"/>
                <a:cs typeface="Arial"/>
              </a:rPr>
              <a:t> (</a:t>
            </a:r>
            <a:r>
              <a:rPr lang="ru-RU" altLang="ru-RU" sz="3200" kern="0" dirty="0" err="1">
                <a:solidFill>
                  <a:srgbClr val="000000"/>
                </a:solidFill>
                <a:ea typeface="+mn-ea"/>
                <a:cs typeface="Arial"/>
              </a:rPr>
              <a:t>busyboard</a:t>
            </a:r>
            <a:r>
              <a:rPr lang="ru-RU" altLang="ru-RU" sz="3200" kern="0" dirty="0">
                <a:solidFill>
                  <a:srgbClr val="000000"/>
                </a:solidFill>
                <a:ea typeface="+mn-ea"/>
                <a:cs typeface="Arial"/>
              </a:rPr>
              <a:t>) появилась еще в 1907 году, и придумала ее женщина – Мария </a:t>
            </a:r>
            <a:r>
              <a:rPr lang="ru-RU" altLang="ru-RU" sz="3200" kern="0" dirty="0" err="1" smtClean="0">
                <a:solidFill>
                  <a:srgbClr val="000000"/>
                </a:solidFill>
                <a:ea typeface="+mn-ea"/>
                <a:cs typeface="Arial"/>
              </a:rPr>
              <a:t>Монтессори</a:t>
            </a:r>
            <a:r>
              <a:rPr lang="ru-RU" altLang="ru-RU" sz="3200" kern="0" dirty="0">
                <a:solidFill>
                  <a:srgbClr val="000000"/>
                </a:solidFill>
                <a:ea typeface="+mn-ea"/>
                <a:cs typeface="Arial"/>
              </a:rPr>
              <a:t> </a:t>
            </a:r>
            <a:r>
              <a:rPr lang="ru-RU" altLang="ru-RU" sz="3200" kern="0" dirty="0" smtClean="0">
                <a:solidFill>
                  <a:srgbClr val="000000"/>
                </a:solidFill>
                <a:ea typeface="+mn-ea"/>
                <a:cs typeface="Arial"/>
              </a:rPr>
              <a:t>– </a:t>
            </a:r>
            <a:r>
              <a:rPr lang="ru-RU" altLang="ru-RU" sz="3200" kern="0" dirty="0">
                <a:solidFill>
                  <a:srgbClr val="000000"/>
                </a:solidFill>
                <a:ea typeface="+mn-ea"/>
                <a:cs typeface="Arial"/>
              </a:rPr>
              <a:t>выдающийся итальянский педагог-психолог.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H="1">
            <a:off x="8741926" y="312415"/>
            <a:ext cx="45719" cy="27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600" dirty="0">
              <a:solidFill>
                <a:srgbClr val="744492"/>
              </a:solidFill>
            </a:endParaRPr>
          </a:p>
        </p:txBody>
      </p:sp>
      <p:pic>
        <p:nvPicPr>
          <p:cNvPr id="2050" name="Picture 2" descr="C:\Users\1\Desktop\9333c100f116517c0e8ec65364d74c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75" y="2630082"/>
            <a:ext cx="3219182" cy="22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012" y="5061245"/>
            <a:ext cx="80345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Девиз образования по </a:t>
            </a:r>
            <a:r>
              <a:rPr lang="ru-RU" sz="2800" dirty="0" err="1" smtClean="0"/>
              <a:t>Мантессори</a:t>
            </a:r>
            <a:r>
              <a:rPr lang="ru-RU" sz="2800" dirty="0" smtClean="0"/>
              <a:t> – «Я сам 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0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509" y="323723"/>
            <a:ext cx="84885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</a:rPr>
              <a:t>Любопытство малыша не знает границ! Всё нужно попробовать открыть, захлопнуть, расстегнуть. </a:t>
            </a:r>
            <a:r>
              <a:rPr lang="ru-RU" b="1" dirty="0" err="1">
                <a:solidFill>
                  <a:srgbClr val="111111"/>
                </a:solidFill>
              </a:rPr>
              <a:t>Бизиборд</a:t>
            </a:r>
            <a:r>
              <a:rPr lang="ru-RU" dirty="0">
                <a:solidFill>
                  <a:srgbClr val="111111"/>
                </a:solidFill>
              </a:rPr>
              <a:t> надолго увлекает ребенка, ставит перед ним </a:t>
            </a:r>
            <a:r>
              <a:rPr lang="ru-RU" b="1" dirty="0">
                <a:solidFill>
                  <a:srgbClr val="111111"/>
                </a:solidFill>
              </a:rPr>
              <a:t>много различных задач</a:t>
            </a:r>
            <a:r>
              <a:rPr lang="ru-RU" dirty="0">
                <a:solidFill>
                  <a:srgbClr val="111111"/>
                </a:solidFill>
              </a:rPr>
              <a:t>, требующих внимательности, усидчивости и настойчивости, развивает </a:t>
            </a:r>
            <a:r>
              <a:rPr lang="ru-RU" dirty="0" smtClean="0">
                <a:solidFill>
                  <a:srgbClr val="111111"/>
                </a:solidFill>
              </a:rPr>
              <a:t>творческое мышление.</a:t>
            </a:r>
          </a:p>
          <a:p>
            <a:r>
              <a:rPr lang="ru-RU" u="sng" dirty="0">
                <a:solidFill>
                  <a:srgbClr val="111111"/>
                </a:solidFill>
              </a:rPr>
              <a:t>Цель</a:t>
            </a:r>
            <a:r>
              <a:rPr lang="ru-RU" dirty="0">
                <a:solidFill>
                  <a:srgbClr val="111111"/>
                </a:solidFill>
              </a:rPr>
              <a:t>: </a:t>
            </a:r>
            <a:r>
              <a:rPr lang="ru-RU" b="1" dirty="0" err="1">
                <a:solidFill>
                  <a:srgbClr val="111111"/>
                </a:solidFill>
              </a:rPr>
              <a:t>бизиборд</a:t>
            </a:r>
            <a:r>
              <a:rPr lang="ru-RU" dirty="0">
                <a:solidFill>
                  <a:srgbClr val="111111"/>
                </a:solidFill>
              </a:rPr>
              <a:t> предназначен для формирования умений и навыков открывания и закрывания различных замков и задвижек. </a:t>
            </a:r>
            <a:r>
              <a:rPr lang="ru-RU" b="1" dirty="0">
                <a:solidFill>
                  <a:srgbClr val="111111"/>
                </a:solidFill>
              </a:rPr>
              <a:t>Многократно</a:t>
            </a:r>
            <a:r>
              <a:rPr lang="ru-RU" dirty="0">
                <a:solidFill>
                  <a:srgbClr val="111111"/>
                </a:solidFill>
              </a:rPr>
              <a:t> открывая и закрывая замочки, ребенок каждый раз испытывает радость, когда ему удается справиться с механизмом.</a:t>
            </a:r>
          </a:p>
          <a:p>
            <a:r>
              <a:rPr lang="ru-RU" u="sng" dirty="0">
                <a:solidFill>
                  <a:srgbClr val="111111"/>
                </a:solidFill>
              </a:rPr>
              <a:t>Задачи</a:t>
            </a:r>
            <a:r>
              <a:rPr lang="ru-RU" dirty="0">
                <a:solidFill>
                  <a:srgbClr val="11111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</a:rPr>
              <a:t>развивать </a:t>
            </a:r>
            <a:r>
              <a:rPr lang="ru-RU" dirty="0">
                <a:solidFill>
                  <a:srgbClr val="111111"/>
                </a:solidFill>
              </a:rPr>
              <a:t>мелкую моторику рук</a:t>
            </a:r>
            <a:r>
              <a:rPr lang="ru-RU" dirty="0" smtClean="0">
                <a:solidFill>
                  <a:srgbClr val="111111"/>
                </a:solidFill>
              </a:rPr>
              <a:t>, координацию движений (умение управлять своими руками),усидчивость 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</a:rPr>
              <a:t>логику </a:t>
            </a:r>
            <a:r>
              <a:rPr lang="ru-RU" dirty="0">
                <a:solidFill>
                  <a:srgbClr val="111111"/>
                </a:solidFill>
              </a:rPr>
              <a:t>и </a:t>
            </a:r>
            <a:r>
              <a:rPr lang="ru-RU" dirty="0" smtClean="0">
                <a:solidFill>
                  <a:srgbClr val="111111"/>
                </a:solidFill>
              </a:rPr>
              <a:t>мышление, воображение (ребенок самостоятельно может придумать как еще использовать ту или иную деталь);</a:t>
            </a:r>
            <a:endParaRPr lang="ru-RU" dirty="0">
              <a:solidFill>
                <a:srgbClr val="111111"/>
              </a:solidFill>
            </a:endParaRPr>
          </a:p>
          <a:p>
            <a:r>
              <a:rPr lang="ru-RU" dirty="0">
                <a:solidFill>
                  <a:srgbClr val="111111"/>
                </a:solidFill>
              </a:rPr>
              <a:t>- способствовать изучению различных цветов;</a:t>
            </a:r>
          </a:p>
          <a:p>
            <a:r>
              <a:rPr lang="ru-RU" dirty="0">
                <a:solidFill>
                  <a:srgbClr val="111111"/>
                </a:solidFill>
              </a:rPr>
              <a:t>- формировать причинно-следственные связи;</a:t>
            </a:r>
          </a:p>
          <a:p>
            <a:r>
              <a:rPr lang="ru-RU" dirty="0">
                <a:solidFill>
                  <a:srgbClr val="111111"/>
                </a:solidFill>
              </a:rPr>
              <a:t>- развивать самостоятельность и познавательную активность;</a:t>
            </a:r>
          </a:p>
          <a:p>
            <a:r>
              <a:rPr lang="ru-RU" dirty="0">
                <a:solidFill>
                  <a:srgbClr val="111111"/>
                </a:solidFill>
              </a:rPr>
              <a:t>- способствовать развитию произвольности </a:t>
            </a:r>
            <a:r>
              <a:rPr lang="ru-RU" i="1" dirty="0">
                <a:solidFill>
                  <a:srgbClr val="111111"/>
                </a:solidFill>
              </a:rPr>
              <a:t>(умение играть по правилам и выполнять инструкции)</a:t>
            </a:r>
            <a:r>
              <a:rPr lang="ru-RU" dirty="0">
                <a:solidFill>
                  <a:srgbClr val="11111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C:\Users\1\Desktop\12-05-1462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16" y="5010109"/>
            <a:ext cx="1919997" cy="16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69" y="548640"/>
            <a:ext cx="88413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Бизиборд</a:t>
            </a:r>
            <a:r>
              <a:rPr lang="ru-RU" sz="2000" dirty="0" smtClean="0"/>
              <a:t> не имеет возрастных ограничений. Заниматься с ними </a:t>
            </a:r>
          </a:p>
          <a:p>
            <a:pPr algn="ctr"/>
            <a:r>
              <a:rPr lang="ru-RU" sz="2000" dirty="0"/>
              <a:t>м</a:t>
            </a:r>
            <a:r>
              <a:rPr lang="ru-RU" sz="2000" dirty="0" smtClean="0"/>
              <a:t>ожно с раннего возраста и до самой школы, тренируя навыки, </a:t>
            </a:r>
          </a:p>
          <a:p>
            <a:pPr algn="ctr"/>
            <a:r>
              <a:rPr lang="ru-RU" sz="2000" dirty="0" smtClean="0"/>
              <a:t>которые пригодятся в быту, и развивая зону </a:t>
            </a:r>
            <a:r>
              <a:rPr lang="ru-RU" sz="2000" dirty="0" smtClean="0"/>
              <a:t>мозга, </a:t>
            </a:r>
            <a:r>
              <a:rPr lang="ru-RU" sz="2000" dirty="0" smtClean="0"/>
              <a:t>отвечающие за речь. </a:t>
            </a:r>
          </a:p>
          <a:p>
            <a:pPr algn="ctr"/>
            <a:r>
              <a:rPr lang="ru-RU" sz="2000" dirty="0" smtClean="0"/>
              <a:t>Дети учатся самостоятельно решать различные задачи </a:t>
            </a:r>
          </a:p>
          <a:p>
            <a:pPr algn="ctr"/>
            <a:r>
              <a:rPr lang="ru-RU" sz="2000" dirty="0"/>
              <a:t>и</a:t>
            </a:r>
            <a:r>
              <a:rPr lang="ru-RU" sz="2000" dirty="0" smtClean="0"/>
              <a:t> проблемные ситуации, видят свои ошибки, стараются их исправить </a:t>
            </a:r>
          </a:p>
          <a:p>
            <a:pPr algn="ctr"/>
            <a:r>
              <a:rPr lang="ru-RU" sz="2000" dirty="0" smtClean="0"/>
              <a:t>или помогают это сделать своим друзьям,</a:t>
            </a:r>
          </a:p>
          <a:p>
            <a:pPr algn="ctr"/>
            <a:r>
              <a:rPr lang="ru-RU" sz="2000" dirty="0"/>
              <a:t>ч</a:t>
            </a:r>
            <a:r>
              <a:rPr lang="ru-RU" sz="2000" dirty="0" smtClean="0"/>
              <a:t>то является формой развития </a:t>
            </a:r>
            <a:r>
              <a:rPr lang="ru-RU" sz="2000" dirty="0" err="1" smtClean="0"/>
              <a:t>коммуникативности</a:t>
            </a:r>
            <a:r>
              <a:rPr lang="ru-RU" sz="2000" dirty="0" smtClean="0"/>
              <a:t>, </a:t>
            </a:r>
          </a:p>
          <a:p>
            <a:pPr algn="ctr"/>
            <a:r>
              <a:rPr lang="ru-RU" sz="2000" dirty="0" smtClean="0"/>
              <a:t>воспитания чувства сотрудничества</a:t>
            </a:r>
          </a:p>
          <a:p>
            <a:pPr algn="ctr"/>
            <a:r>
              <a:rPr lang="ru-RU" sz="2000" dirty="0"/>
              <a:t>и</a:t>
            </a:r>
            <a:r>
              <a:rPr lang="ru-RU" sz="2000" dirty="0" smtClean="0"/>
              <a:t> взаимопомощи дошкольников.</a:t>
            </a:r>
            <a:endParaRPr lang="ru-RU" sz="2000" dirty="0"/>
          </a:p>
        </p:txBody>
      </p:sp>
      <p:pic>
        <p:nvPicPr>
          <p:cNvPr id="1026" name="Picture 2" descr="C:\Users\1\Desktop\7e91d283af663ebc6c6edb172cmz--kukly-i-igrushki-bizibord-razvivayuschaya-dos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6" y="3410962"/>
            <a:ext cx="4624251" cy="32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Desktop\50018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35" y="4207149"/>
            <a:ext cx="4754881" cy="23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759" y="335846"/>
            <a:ext cx="8334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8080"/>
                </a:solidFill>
                <a:latin typeface="Open Sans"/>
              </a:rPr>
              <a:t>Формы и виды </a:t>
            </a:r>
            <a:r>
              <a:rPr lang="ru-RU" b="1" dirty="0" err="1">
                <a:solidFill>
                  <a:srgbClr val="008080"/>
                </a:solidFill>
                <a:latin typeface="Open Sans"/>
              </a:rPr>
              <a:t>бизибордов</a:t>
            </a:r>
            <a:endParaRPr lang="ru-RU" b="1" dirty="0">
              <a:solidFill>
                <a:srgbClr val="038284"/>
              </a:solidFill>
              <a:latin typeface="Open Sans"/>
            </a:endParaRPr>
          </a:p>
          <a:p>
            <a:pPr fontAlgn="base"/>
            <a:r>
              <a:rPr lang="ru-RU" dirty="0">
                <a:solidFill>
                  <a:srgbClr val="282828"/>
                </a:solidFill>
                <a:latin typeface="Open Sans"/>
              </a:rPr>
              <a:t>По своей форме </a:t>
            </a:r>
            <a:r>
              <a:rPr lang="ru-RU" dirty="0" err="1">
                <a:solidFill>
                  <a:srgbClr val="282828"/>
                </a:solidFill>
                <a:latin typeface="Open Sans"/>
              </a:rPr>
              <a:t>бизиборд</a:t>
            </a:r>
            <a:r>
              <a:rPr lang="ru-RU" dirty="0">
                <a:solidFill>
                  <a:srgbClr val="282828"/>
                </a:solidFill>
                <a:latin typeface="Open Sans"/>
              </a:rPr>
              <a:t> не обязательно должен быть квадратным, он может иметь прямоугольную или многогранную форму, овальную, круглую. Для детей постарше можно изготовить </a:t>
            </a:r>
            <a:r>
              <a:rPr lang="ru-RU" dirty="0" err="1">
                <a:solidFill>
                  <a:srgbClr val="282828"/>
                </a:solidFill>
                <a:latin typeface="Open Sans"/>
              </a:rPr>
              <a:t>бизиборд</a:t>
            </a:r>
            <a:r>
              <a:rPr lang="ru-RU" dirty="0">
                <a:solidFill>
                  <a:srgbClr val="282828"/>
                </a:solidFill>
                <a:latin typeface="Open Sans"/>
              </a:rPr>
              <a:t> в виде корабля, робота, домика с окошками, машинки и т.д. Неплохо зарекомендовали себя двухсторонние занимательные доски и мини-</a:t>
            </a:r>
            <a:r>
              <a:rPr lang="ru-RU" dirty="0" err="1">
                <a:solidFill>
                  <a:srgbClr val="282828"/>
                </a:solidFill>
                <a:latin typeface="Open Sans"/>
              </a:rPr>
              <a:t>бизиборды</a:t>
            </a:r>
            <a:r>
              <a:rPr lang="ru-RU" dirty="0">
                <a:solidFill>
                  <a:srgbClr val="282828"/>
                </a:solidFill>
                <a:latin typeface="Open Sans"/>
              </a:rPr>
              <a:t>, которые можно брать с собой в любое путешествие.</a:t>
            </a:r>
          </a:p>
          <a:p>
            <a:pPr fontAlgn="base"/>
            <a:r>
              <a:rPr lang="ru-RU" b="1" i="1" dirty="0">
                <a:solidFill>
                  <a:srgbClr val="008080"/>
                </a:solidFill>
                <a:latin typeface="Open Sans"/>
              </a:rPr>
              <a:t>Занимательные доски бывают переносными и </a:t>
            </a:r>
            <a:r>
              <a:rPr lang="ru-RU" b="1" i="1" dirty="0" smtClean="0">
                <a:solidFill>
                  <a:srgbClr val="008080"/>
                </a:solidFill>
                <a:latin typeface="Open Sans"/>
              </a:rPr>
              <a:t>стационарными, мягкими и твердыми, могут быть как для девочек так и для мальчиков.</a:t>
            </a:r>
          </a:p>
          <a:p>
            <a:pPr fontAlgn="base"/>
            <a:r>
              <a:rPr lang="ru-RU" dirty="0">
                <a:solidFill>
                  <a:srgbClr val="282828"/>
                </a:solidFill>
                <a:latin typeface="Open Sans"/>
              </a:rPr>
              <a:t> Для крепления стационарной доски можно использовать </a:t>
            </a:r>
            <a:r>
              <a:rPr lang="ru-RU" dirty="0" err="1">
                <a:solidFill>
                  <a:srgbClr val="282828"/>
                </a:solidFill>
                <a:latin typeface="Open Sans"/>
              </a:rPr>
              <a:t>саморезы</a:t>
            </a:r>
            <a:r>
              <a:rPr lang="ru-RU" dirty="0">
                <a:solidFill>
                  <a:srgbClr val="282828"/>
                </a:solidFill>
                <a:latin typeface="Open Sans"/>
              </a:rPr>
              <a:t> или изготовить специальные крепления. Если </a:t>
            </a:r>
            <a:r>
              <a:rPr lang="ru-RU" dirty="0" smtClean="0">
                <a:solidFill>
                  <a:srgbClr val="282828"/>
                </a:solidFill>
                <a:latin typeface="Open Sans"/>
              </a:rPr>
              <a:t>родители (воспитатели) </a:t>
            </a:r>
            <a:r>
              <a:rPr lang="ru-RU" dirty="0">
                <a:solidFill>
                  <a:srgbClr val="282828"/>
                </a:solidFill>
                <a:latin typeface="Open Sans"/>
              </a:rPr>
              <a:t>не уверены в надежности крепления, то лучше сделать переносной </a:t>
            </a:r>
            <a:r>
              <a:rPr lang="ru-RU" dirty="0" err="1">
                <a:solidFill>
                  <a:srgbClr val="282828"/>
                </a:solidFill>
                <a:latin typeface="Open Sans"/>
              </a:rPr>
              <a:t>бизиборд</a:t>
            </a:r>
            <a:r>
              <a:rPr lang="ru-RU" dirty="0">
                <a:solidFill>
                  <a:srgbClr val="282828"/>
                </a:solidFill>
                <a:latin typeface="Open Sans"/>
              </a:rPr>
              <a:t>, с которым ребенок сможет играть на полу. Нельзя переносную доску ставить с опорой на стену. Это небезопасно</a:t>
            </a:r>
            <a:r>
              <a:rPr lang="ru-RU" dirty="0" smtClean="0">
                <a:solidFill>
                  <a:srgbClr val="282828"/>
                </a:solidFill>
                <a:latin typeface="Open Sans"/>
              </a:rPr>
              <a:t>!</a:t>
            </a:r>
          </a:p>
          <a:p>
            <a:pPr fontAlgn="base"/>
            <a:endParaRPr lang="ru-RU" b="0" i="0" dirty="0">
              <a:solidFill>
                <a:srgbClr val="28282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31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96111364_large_5102536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6" y="243273"/>
            <a:ext cx="2979536" cy="26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kruglyy-bizibor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64" y="243273"/>
            <a:ext cx="4471216" cy="29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" y="3375932"/>
            <a:ext cx="3151331" cy="29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3f8e9857e493bdcf7f89778bb7t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13" y="3375932"/>
            <a:ext cx="2695317" cy="31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573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67" y="422728"/>
            <a:ext cx="5693834" cy="30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10" y="3500845"/>
            <a:ext cx="4650511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1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29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7" y="495935"/>
            <a:ext cx="3048606" cy="22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ффDSC05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51" y="365759"/>
            <a:ext cx="4137734" cy="35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p94Ec8ONF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7" y="3213463"/>
            <a:ext cx="4336834" cy="334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16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400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Open Sans</vt:lpstr>
      <vt:lpstr>Тема Office</vt:lpstr>
      <vt:lpstr>Презентация PowerPoint</vt:lpstr>
      <vt:lpstr>“Бизиборд” – развивающая доска.</vt:lpstr>
      <vt:lpstr>Первая доска бизиборд (busyboard) появилась еще в 1907 году, и придумала ее женщина – Мария Монтессори – выдающийся итальянский педагог-психолог.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Надежда Паршукова</cp:lastModifiedBy>
  <cp:revision>19</cp:revision>
  <dcterms:created xsi:type="dcterms:W3CDTF">2017-12-26T10:09:26Z</dcterms:created>
  <dcterms:modified xsi:type="dcterms:W3CDTF">2018-01-26T08:24:21Z</dcterms:modified>
</cp:coreProperties>
</file>